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sldIdLst>
    <p:sldId id="256" r:id="rId2"/>
    <p:sldId id="257" r:id="rId3"/>
    <p:sldId id="266" r:id="rId4"/>
    <p:sldId id="259" r:id="rId5"/>
    <p:sldId id="263" r:id="rId6"/>
    <p:sldId id="261" r:id="rId7"/>
    <p:sldId id="258" r:id="rId8"/>
    <p:sldId id="272" r:id="rId9"/>
    <p:sldId id="274" r:id="rId10"/>
    <p:sldId id="260" r:id="rId11"/>
    <p:sldId id="275" r:id="rId12"/>
    <p:sldId id="273" r:id="rId13"/>
    <p:sldId id="262" r:id="rId14"/>
    <p:sldId id="264"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973" autoAdjust="0"/>
  </p:normalViewPr>
  <p:slideViewPr>
    <p:cSldViewPr>
      <p:cViewPr varScale="1">
        <p:scale>
          <a:sx n="55" d="100"/>
          <a:sy n="55" d="100"/>
        </p:scale>
        <p:origin x="-106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281CDE-320B-45C0-A882-CE8EB90903F1}" type="datetimeFigureOut">
              <a:rPr lang="en-US" smtClean="0"/>
              <a:pPr/>
              <a:t>8/14/2017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700278-65A6-4421-9B2C-411C66A8138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C700278-65A6-4421-9B2C-411C66A8138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our parish, there is staff that sets</a:t>
            </a:r>
            <a:r>
              <a:rPr lang="en-US" baseline="0" dirty="0" smtClean="0"/>
              <a:t> up the tables and chairs, but we have to submit a work order request specifying the desired setup one week before the event.  </a:t>
            </a:r>
          </a:p>
          <a:p>
            <a:endParaRPr lang="en-US" baseline="0" dirty="0" smtClean="0"/>
          </a:p>
          <a:p>
            <a:r>
              <a:rPr lang="en-US" baseline="0" dirty="0" smtClean="0"/>
              <a:t>Our list of Cursillo dates and information are available today.  We recommend that these be made available for people to take to give out to prospective Candidates, as well as to be aware of the Cursillo dates themselves</a:t>
            </a:r>
            <a:endParaRPr lang="en-US" dirty="0"/>
          </a:p>
        </p:txBody>
      </p:sp>
      <p:sp>
        <p:nvSpPr>
          <p:cNvPr id="4" name="Slide Number Placeholder 3"/>
          <p:cNvSpPr>
            <a:spLocks noGrp="1"/>
          </p:cNvSpPr>
          <p:nvPr>
            <p:ph type="sldNum" sz="quarter" idx="10"/>
          </p:nvPr>
        </p:nvSpPr>
        <p:spPr/>
        <p:txBody>
          <a:bodyPr/>
          <a:lstStyle/>
          <a:p>
            <a:fld id="{EC700278-65A6-4421-9B2C-411C66A8138D}"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page 5 of handout</a:t>
            </a:r>
            <a:endParaRPr lang="en-US" dirty="0"/>
          </a:p>
        </p:txBody>
      </p:sp>
      <p:sp>
        <p:nvSpPr>
          <p:cNvPr id="4" name="Slide Number Placeholder 3"/>
          <p:cNvSpPr>
            <a:spLocks noGrp="1"/>
          </p:cNvSpPr>
          <p:nvPr>
            <p:ph type="sldNum" sz="quarter" idx="10"/>
          </p:nvPr>
        </p:nvSpPr>
        <p:spPr/>
        <p:txBody>
          <a:bodyPr/>
          <a:lstStyle/>
          <a:p>
            <a:fld id="{EC700278-65A6-4421-9B2C-411C66A8138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 don’t know about you, but I know that I have a tendency</a:t>
            </a:r>
            <a:r>
              <a:rPr lang="en-US" sz="1200" baseline="0" dirty="0" smtClean="0"/>
              <a:t> to try to judge whether our efforts were successful. </a:t>
            </a: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And sometimes we get hung up on numbers… we are</a:t>
            </a:r>
            <a:r>
              <a:rPr lang="en-US" sz="1200" baseline="0" dirty="0" smtClean="0"/>
              <a:t> tempted to feel that if only a small group of </a:t>
            </a:r>
            <a:r>
              <a:rPr lang="en-US" sz="1200" baseline="0" dirty="0" err="1" smtClean="0"/>
              <a:t>Cursillistas</a:t>
            </a:r>
            <a:r>
              <a:rPr lang="en-US" sz="1200" baseline="0" dirty="0" smtClean="0"/>
              <a:t> attended our </a:t>
            </a:r>
            <a:r>
              <a:rPr lang="en-US" sz="1200" baseline="0" dirty="0" err="1" smtClean="0"/>
              <a:t>Ultreya</a:t>
            </a:r>
            <a:r>
              <a:rPr lang="en-US" sz="1200" baseline="0" dirty="0" smtClean="0"/>
              <a:t>, then we’ve done something wrong, or we feel frustrated that we picked a day in conflict with some other event, or even worse, we’re tempted to feel like the effort wasn’t worth it.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But if we remember </a:t>
            </a:r>
            <a:r>
              <a:rPr lang="en-US" sz="1200" baseline="0" dirty="0" smtClean="0"/>
              <a:t>the purpose of </a:t>
            </a:r>
            <a:r>
              <a:rPr lang="en-US" sz="1200" baseline="0" dirty="0" err="1" smtClean="0"/>
              <a:t>Ultreyas</a:t>
            </a:r>
            <a:r>
              <a:rPr lang="en-US" sz="1200" baseline="0" dirty="0" smtClean="0"/>
              <a:t>, we can judge perhaps with a better perspective, and simply recognize how God’s grace has been flowing through the evening.  It’s not about us and our “success” at all.  It’s about providing an opportunity for God to work in our lives.  And He always does!  </a:t>
            </a:r>
            <a:endParaRPr lang="en-US" sz="120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C700278-65A6-4421-9B2C-411C66A8138D}"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Our Story…</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So, we want to start with this:  Why do we put on </a:t>
            </a:r>
            <a:r>
              <a:rPr lang="en-US" sz="1200" dirty="0" err="1" smtClean="0"/>
              <a:t>Ultreyas</a:t>
            </a:r>
            <a:r>
              <a:rPr lang="en-US" sz="120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On our flyers, we put things like “Come</a:t>
            </a:r>
            <a:r>
              <a:rPr lang="en-US" baseline="0" dirty="0" smtClean="0"/>
              <a:t> f</a:t>
            </a:r>
            <a:r>
              <a:rPr lang="en-US" dirty="0" smtClean="0"/>
              <a:t>or fellowship, music, food and inspiration!”  But what do we mean by that?  Why is it important for us to have fellowship with each other?  What does</a:t>
            </a:r>
            <a:r>
              <a:rPr lang="en-US" baseline="0" dirty="0" smtClean="0"/>
              <a:t> that do for us?</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Here are some of the reasons that we thought of… you may think of even more…</a:t>
            </a:r>
            <a:endParaRPr lang="en-US" dirty="0" smtClean="0"/>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US" sz="1200" dirty="0" smtClean="0"/>
              <a:t>To keep the spirit and friendship of the Cursillo weekends</a:t>
            </a:r>
            <a:r>
              <a:rPr lang="en-US" sz="1200" baseline="0" dirty="0" smtClean="0"/>
              <a:t> alive within the community.  You know, on the last day of the Weekend, we tell the candidates that this is not the end of the Cursillo, but only the beginning.  </a:t>
            </a:r>
            <a:r>
              <a:rPr lang="en-US" sz="1200" dirty="0" smtClean="0"/>
              <a:t>The </a:t>
            </a:r>
            <a:r>
              <a:rPr lang="en-US" sz="1200" dirty="0" err="1" smtClean="0"/>
              <a:t>Ultreya</a:t>
            </a:r>
            <a:r>
              <a:rPr lang="en-US" sz="1200" dirty="0" smtClean="0"/>
              <a:t> is part of the concrete means that the Cursillo provides to make </a:t>
            </a:r>
            <a:r>
              <a:rPr lang="en-US" sz="1200" dirty="0" smtClean="0"/>
              <a:t>that promise a reality.</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US" sz="1200" dirty="0" smtClean="0"/>
              <a:t>To inspire us to stay true to our Ideal of centering our lives on Christ</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US" sz="1200" dirty="0" smtClean="0"/>
              <a:t>To motivate us…</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US" sz="1200" dirty="0" smtClean="0"/>
              <a:t>To help people</a:t>
            </a:r>
            <a:r>
              <a:rPr lang="en-US" sz="1200" baseline="0" dirty="0" smtClean="0"/>
              <a:t> who are not yet grouping to find a group or to find other people to start a new group</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US" sz="1200" baseline="0" dirty="0" smtClean="0"/>
              <a:t>To provide a place …</a:t>
            </a: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6)  To </a:t>
            </a:r>
            <a:r>
              <a:rPr lang="en-US" sz="1200" dirty="0" smtClean="0"/>
              <a:t>bring people together from different small groups.  </a:t>
            </a:r>
            <a:r>
              <a:rPr lang="en-US" sz="1200" dirty="0" smtClean="0"/>
              <a:t>A talk </a:t>
            </a:r>
            <a:r>
              <a:rPr lang="en-US" sz="1200" dirty="0" smtClean="0"/>
              <a:t>include in the </a:t>
            </a:r>
            <a:r>
              <a:rPr lang="en-US" sz="1200" dirty="0" smtClean="0"/>
              <a:t>Knoxville packet </a:t>
            </a:r>
            <a:r>
              <a:rPr lang="en-US" sz="1200" dirty="0" smtClean="0"/>
              <a:t>says that the founders of Cursillo</a:t>
            </a:r>
            <a:r>
              <a:rPr lang="en-US" sz="1200" baseline="0" dirty="0" smtClean="0"/>
              <a:t> were concerned about the small groups being isolated from one another or turning inward, and the </a:t>
            </a:r>
            <a:r>
              <a:rPr lang="en-US" sz="1200" baseline="0" dirty="0" err="1" smtClean="0"/>
              <a:t>Ultreya</a:t>
            </a:r>
            <a:r>
              <a:rPr lang="en-US" sz="1200" baseline="0" dirty="0" smtClean="0"/>
              <a:t> was one means for preventing that from happening.  I think it’s worked </a:t>
            </a:r>
            <a:r>
              <a:rPr lang="en-US" sz="1200" baseline="0" dirty="0" smtClean="0"/>
              <a:t>very well</a:t>
            </a:r>
            <a:r>
              <a:rPr lang="en-US" sz="1200" baseline="0" dirty="0" smtClean="0"/>
              <a:t>.</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EC700278-65A6-4421-9B2C-411C66A8138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C700278-65A6-4421-9B2C-411C66A8138D}"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dirty="0" smtClean="0"/>
              <a:t>We’re going to start with the major </a:t>
            </a:r>
            <a:r>
              <a:rPr lang="en-US" baseline="0" dirty="0" smtClean="0"/>
              <a:t>elements of a Cursillo </a:t>
            </a:r>
            <a:r>
              <a:rPr lang="en-US" baseline="0" dirty="0" err="1" smtClean="0"/>
              <a:t>Ultreya</a:t>
            </a:r>
            <a:r>
              <a:rPr lang="en-US" baseline="0" dirty="0" smtClean="0"/>
              <a:t> according to the national guidelines.  </a:t>
            </a:r>
            <a:r>
              <a:rPr lang="en-US" baseline="0" dirty="0" err="1" smtClean="0"/>
              <a:t>Athough</a:t>
            </a:r>
            <a:r>
              <a:rPr lang="en-US" baseline="0" dirty="0" smtClean="0"/>
              <a:t> in practice here in the OC these are put together a little differently, we thought this would be a good place to start.  You can see an example of this on a schedule on page 5 of the Knoxville handout.  We’ll show you the outline for a typical OC </a:t>
            </a:r>
            <a:r>
              <a:rPr lang="en-US" baseline="0" dirty="0" err="1" smtClean="0"/>
              <a:t>ultreya</a:t>
            </a:r>
            <a:r>
              <a:rPr lang="en-US" baseline="0" dirty="0" smtClean="0"/>
              <a:t> in just a minute.</a:t>
            </a:r>
          </a:p>
          <a:p>
            <a:endParaRPr lang="en-US" dirty="0" smtClean="0"/>
          </a:p>
          <a:p>
            <a:r>
              <a:rPr lang="en-US" dirty="0" smtClean="0"/>
              <a:t>The Grouping in the national Cursillo </a:t>
            </a:r>
            <a:r>
              <a:rPr lang="en-US" dirty="0" err="1" smtClean="0"/>
              <a:t>Ultreya</a:t>
            </a:r>
            <a:r>
              <a:rPr lang="en-US" dirty="0" smtClean="0"/>
              <a:t> format is a sharing on Piety, Study</a:t>
            </a:r>
            <a:r>
              <a:rPr lang="en-US" baseline="0" dirty="0" smtClean="0"/>
              <a:t> and Action done in groups of about 4, and it is done before the 4</a:t>
            </a:r>
            <a:r>
              <a:rPr lang="en-US" baseline="30000" dirty="0" smtClean="0"/>
              <a:t>th</a:t>
            </a:r>
            <a:r>
              <a:rPr lang="en-US" baseline="0" dirty="0" smtClean="0"/>
              <a:t> Day talk.  Although this is not how it’s usually done in our Diocese, we have tried it this way at our parish </a:t>
            </a:r>
            <a:r>
              <a:rPr lang="en-US" baseline="0" dirty="0" err="1" smtClean="0"/>
              <a:t>ultreyas</a:t>
            </a:r>
            <a:r>
              <a:rPr lang="en-US" baseline="0" dirty="0" smtClean="0"/>
              <a:t> a few times, and have even given sharing questions specific to the season we’re in, like Advent or Lent.  And it seemed to work fine.  Some samples of our </a:t>
            </a:r>
            <a:r>
              <a:rPr lang="en-US" baseline="0" dirty="0" err="1" smtClean="0"/>
              <a:t>Ultreya</a:t>
            </a:r>
            <a:r>
              <a:rPr lang="en-US" baseline="0" dirty="0" smtClean="0"/>
              <a:t> PSA Group Sharing Questions are on the tables, in case anyone is interested in trying this.   </a:t>
            </a:r>
          </a:p>
          <a:p>
            <a:r>
              <a:rPr lang="en-US" baseline="0" dirty="0" smtClean="0"/>
              <a:t>  </a:t>
            </a:r>
            <a:endParaRPr lang="en-US" dirty="0" smtClean="0"/>
          </a:p>
          <a:p>
            <a:r>
              <a:rPr lang="en-US" dirty="0" smtClean="0"/>
              <a:t>The 4</a:t>
            </a:r>
            <a:r>
              <a:rPr lang="en-US" baseline="30000" dirty="0" smtClean="0"/>
              <a:t>th</a:t>
            </a:r>
            <a:r>
              <a:rPr lang="en-US" dirty="0" smtClean="0"/>
              <a:t> Day Talk is to be a personal witness of how the </a:t>
            </a:r>
            <a:r>
              <a:rPr lang="en-US" dirty="0" err="1" smtClean="0"/>
              <a:t>Cursillista</a:t>
            </a:r>
            <a:r>
              <a:rPr lang="en-US" dirty="0" smtClean="0"/>
              <a:t> is living out their Fourth Day.  It should be neither</a:t>
            </a:r>
            <a:r>
              <a:rPr lang="en-US" baseline="0" dirty="0" smtClean="0"/>
              <a:t> their whole life story, nor a teaching or instruction.  And it should last no more than 20 minutes. </a:t>
            </a:r>
          </a:p>
          <a:p>
            <a:endParaRPr lang="en-US" dirty="0" smtClean="0"/>
          </a:p>
          <a:p>
            <a:r>
              <a:rPr lang="en-US" dirty="0" smtClean="0"/>
              <a:t>There are usually two affirmations following the 4</a:t>
            </a:r>
            <a:r>
              <a:rPr lang="en-US" baseline="30000" dirty="0" smtClean="0"/>
              <a:t>th</a:t>
            </a:r>
            <a:r>
              <a:rPr lang="en-US" dirty="0" smtClean="0"/>
              <a:t> Day Speaker’s talk.  These affirmations, or </a:t>
            </a:r>
            <a:r>
              <a:rPr lang="en-US" dirty="0" err="1" smtClean="0"/>
              <a:t>echos</a:t>
            </a:r>
            <a:r>
              <a:rPr lang="en-US" dirty="0" smtClean="0"/>
              <a:t>, should be very short (3-5 minute), given by lay </a:t>
            </a:r>
            <a:r>
              <a:rPr lang="en-US" dirty="0" err="1" smtClean="0"/>
              <a:t>Cursillistas</a:t>
            </a:r>
            <a:r>
              <a:rPr lang="en-US" dirty="0" smtClean="0"/>
              <a:t> to affirm the speaker and his or her message.  The object</a:t>
            </a:r>
            <a:r>
              <a:rPr lang="en-US" baseline="0" dirty="0" smtClean="0"/>
              <a:t> is to re-emphasize the parts of the message that the listener found to be of most value to them, and they can even thank the speaker for their sharing.  The affirmer can also very briefly share about how the speaker’s story or message relates to their own life.</a:t>
            </a:r>
          </a:p>
          <a:p>
            <a:endParaRPr lang="en-US" baseline="0" dirty="0" smtClean="0"/>
          </a:p>
          <a:p>
            <a:r>
              <a:rPr lang="en-US" baseline="0" dirty="0" smtClean="0"/>
              <a:t>A summary reflection by a priest, deacon or vowed religious is recommended.  This is meant to be a spiritual reflection on the 4</a:t>
            </a:r>
            <a:r>
              <a:rPr lang="en-US" baseline="30000" dirty="0" smtClean="0"/>
              <a:t>th</a:t>
            </a:r>
            <a:r>
              <a:rPr lang="en-US" baseline="0" dirty="0" smtClean="0"/>
              <a:t> Day Talk, perhaps tying in some scripture references. </a:t>
            </a:r>
            <a:r>
              <a:rPr lang="en-US" baseline="0" dirty="0" smtClean="0"/>
              <a:t>If </a:t>
            </a:r>
            <a:r>
              <a:rPr lang="en-US" baseline="0" dirty="0" smtClean="0"/>
              <a:t>no priest, deacon or religious is present, then this element of the </a:t>
            </a:r>
            <a:r>
              <a:rPr lang="en-US" baseline="0" dirty="0" err="1" smtClean="0"/>
              <a:t>Ultreya</a:t>
            </a:r>
            <a:r>
              <a:rPr lang="en-US" baseline="0" dirty="0" smtClean="0"/>
              <a:t> is usually skipped. </a:t>
            </a:r>
          </a:p>
          <a:p>
            <a:endParaRPr lang="en-US" baseline="0" dirty="0" smtClean="0"/>
          </a:p>
          <a:p>
            <a:r>
              <a:rPr lang="en-US" baseline="0" dirty="0" smtClean="0"/>
              <a:t>And as you can see, it is recommended that there be a closing prayer before the Blessed Sacrament, if possible.</a:t>
            </a:r>
            <a:endParaRPr lang="en-US" dirty="0"/>
          </a:p>
        </p:txBody>
      </p:sp>
      <p:sp>
        <p:nvSpPr>
          <p:cNvPr id="4" name="Slide Number Placeholder 3"/>
          <p:cNvSpPr>
            <a:spLocks noGrp="1"/>
          </p:cNvSpPr>
          <p:nvPr>
            <p:ph type="sldNum" sz="quarter" idx="10"/>
          </p:nvPr>
        </p:nvSpPr>
        <p:spPr/>
        <p:txBody>
          <a:bodyPr/>
          <a:lstStyle/>
          <a:p>
            <a:fld id="{EC700278-65A6-4421-9B2C-411C66A8138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 typical Orange Diocese</a:t>
            </a:r>
            <a:r>
              <a:rPr lang="en-US" baseline="0" dirty="0" smtClean="0"/>
              <a:t> </a:t>
            </a:r>
            <a:r>
              <a:rPr lang="en-US" baseline="0" dirty="0" err="1" smtClean="0"/>
              <a:t>Ultreya</a:t>
            </a:r>
            <a:r>
              <a:rPr lang="en-US" baseline="0" dirty="0" smtClean="0"/>
              <a:t> takes a slightly different form.</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You may have notice on the previous slide that a meal or refreshments is not technically</a:t>
            </a:r>
            <a:r>
              <a:rPr lang="en-US" baseline="0" dirty="0" smtClean="0"/>
              <a:t> part of an </a:t>
            </a:r>
            <a:r>
              <a:rPr lang="en-US" baseline="0" dirty="0" err="1" smtClean="0"/>
              <a:t>Ultreya</a:t>
            </a:r>
            <a:r>
              <a:rPr lang="en-US" baseline="0" dirty="0" smtClean="0"/>
              <a:t>.   It is traditionally included in our </a:t>
            </a:r>
            <a:r>
              <a:rPr lang="en-US" baseline="0" dirty="0" err="1" smtClean="0"/>
              <a:t>Ultreya</a:t>
            </a:r>
            <a:r>
              <a:rPr lang="en-US" baseline="0" dirty="0" smtClean="0"/>
              <a:t> gatherings here in the Diocese of Orange</a:t>
            </a:r>
            <a:r>
              <a:rPr lang="en-US" dirty="0" smtClean="0"/>
              <a:t>…  but it’s not required.  You could have an </a:t>
            </a:r>
            <a:r>
              <a:rPr lang="en-US" dirty="0" err="1" smtClean="0"/>
              <a:t>ultreya</a:t>
            </a:r>
            <a:r>
              <a:rPr lang="en-US" baseline="0" dirty="0" smtClean="0"/>
              <a:t> start a little later and just have snacks and desserts if you chose to do so.  (In that case you’d want to state that on your flyer…) </a:t>
            </a:r>
          </a:p>
          <a:p>
            <a:r>
              <a:rPr lang="en-US" dirty="0" smtClean="0"/>
              <a:t>We’ll have available some agenda’s that we’ve used in the past.  </a:t>
            </a:r>
          </a:p>
          <a:p>
            <a:endParaRPr lang="en-US" dirty="0" smtClean="0"/>
          </a:p>
          <a:p>
            <a:r>
              <a:rPr lang="en-US" dirty="0" smtClean="0"/>
              <a:t>Singing isn’t part of the official </a:t>
            </a:r>
            <a:r>
              <a:rPr lang="en-US" dirty="0" err="1" smtClean="0"/>
              <a:t>Ultreya</a:t>
            </a:r>
            <a:r>
              <a:rPr lang="en-US" dirty="0" smtClean="0"/>
              <a:t> format either, but I think most would agree that it adds to the inspiration and the fun of the evening.  So we try to include</a:t>
            </a:r>
            <a:r>
              <a:rPr lang="en-US" baseline="0" dirty="0" smtClean="0"/>
              <a:t> it.  More about that when we talk about planning the </a:t>
            </a:r>
            <a:r>
              <a:rPr lang="en-US" baseline="0" dirty="0" err="1" smtClean="0"/>
              <a:t>ultreya</a:t>
            </a:r>
            <a:r>
              <a:rPr lang="en-US" baseline="0" dirty="0" smtClean="0"/>
              <a:t>.</a:t>
            </a:r>
          </a:p>
          <a:p>
            <a:endParaRPr lang="en-US" baseline="0" dirty="0" smtClean="0"/>
          </a:p>
          <a:p>
            <a:r>
              <a:rPr lang="en-US" baseline="0" dirty="0" smtClean="0"/>
              <a:t>Here in OC, rather than grouping on PSA, the Grouping question is most often provided by the 4</a:t>
            </a:r>
            <a:r>
              <a:rPr lang="en-US" baseline="30000" dirty="0" smtClean="0"/>
              <a:t>th</a:t>
            </a:r>
            <a:r>
              <a:rPr lang="en-US" baseline="0" dirty="0" smtClean="0"/>
              <a:t> Day speaker, to help everyone connect their own lives to some aspect of the speaker’s story.  This seems to work very well.</a:t>
            </a:r>
          </a:p>
          <a:p>
            <a:endParaRPr lang="en-US" baseline="0" dirty="0" smtClean="0"/>
          </a:p>
          <a:p>
            <a:r>
              <a:rPr lang="en-US" baseline="0" dirty="0" smtClean="0"/>
              <a:t>A summary reflection by a priest, deacon or vowed religious is recommended.  This is meant to provide spiritual direction for the group on what was shared in the 4</a:t>
            </a:r>
            <a:r>
              <a:rPr lang="en-US" baseline="30000" dirty="0" smtClean="0"/>
              <a:t>th</a:t>
            </a:r>
            <a:r>
              <a:rPr lang="en-US" baseline="0" dirty="0" smtClean="0"/>
              <a:t> Day Talk, as mentioned before.  In practice, however, we often skip this step.  We’ve also seen other variations, such as having a spiritual advisor just share a reflection of their own choosing.  And this is sometimes done before the 4</a:t>
            </a:r>
            <a:r>
              <a:rPr lang="en-US" baseline="30000" dirty="0" smtClean="0"/>
              <a:t>th</a:t>
            </a:r>
            <a:r>
              <a:rPr lang="en-US" baseline="0" dirty="0" smtClean="0"/>
              <a:t> Day Talk instead of following it. </a:t>
            </a:r>
          </a:p>
          <a:p>
            <a:endParaRPr lang="en-US" baseline="0" dirty="0" smtClean="0"/>
          </a:p>
          <a:p>
            <a:r>
              <a:rPr lang="en-US" baseline="0" dirty="0" smtClean="0"/>
              <a:t>The announcements are perhaps not so important spiritually, but in a practical way, I think that reminding those attending about other upcoming Cursillo events is a service that </a:t>
            </a:r>
            <a:r>
              <a:rPr lang="en-US" baseline="0" dirty="0" err="1" smtClean="0"/>
              <a:t>Ultreyas</a:t>
            </a:r>
            <a:r>
              <a:rPr lang="en-US" baseline="0" dirty="0" smtClean="0"/>
              <a:t> can provide for the community.</a:t>
            </a:r>
          </a:p>
          <a:p>
            <a:endParaRPr lang="en-US" baseline="0" dirty="0" smtClean="0"/>
          </a:p>
          <a:p>
            <a:r>
              <a:rPr lang="en-US" baseline="0" dirty="0" smtClean="0"/>
              <a:t>A closing prayer before the Blessed Sacrament is recommended, but isn’t always possible, so we usually “circle up” for everyone to pray their own prayer intentions.  And then our closing song is nearly always De </a:t>
            </a:r>
            <a:r>
              <a:rPr lang="en-US" baseline="0" dirty="0" err="1" smtClean="0"/>
              <a:t>Colores</a:t>
            </a:r>
            <a:r>
              <a:rPr lang="en-US" baseline="0" dirty="0" smtClean="0"/>
              <a:t>, of course.</a:t>
            </a:r>
            <a:endParaRPr lang="en-US" dirty="0"/>
          </a:p>
        </p:txBody>
      </p:sp>
      <p:sp>
        <p:nvSpPr>
          <p:cNvPr id="4" name="Slide Number Placeholder 3"/>
          <p:cNvSpPr>
            <a:spLocks noGrp="1"/>
          </p:cNvSpPr>
          <p:nvPr>
            <p:ph type="sldNum" sz="quarter" idx="10"/>
          </p:nvPr>
        </p:nvSpPr>
        <p:spPr/>
        <p:txBody>
          <a:bodyPr/>
          <a:lstStyle/>
          <a:p>
            <a:fld id="{EC700278-65A6-4421-9B2C-411C66A8138D}"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a:t>
            </a:r>
            <a:r>
              <a:rPr lang="en-US" baseline="0" dirty="0" smtClean="0"/>
              <a:t> Knoxville</a:t>
            </a:r>
            <a:r>
              <a:rPr lang="en-US" dirty="0" smtClean="0"/>
              <a:t> </a:t>
            </a:r>
            <a:r>
              <a:rPr lang="en-US" dirty="0" smtClean="0"/>
              <a:t>packet includes a lot of information about the “Witness Talk”, which we call the 4</a:t>
            </a:r>
            <a:r>
              <a:rPr lang="en-US" baseline="30000" dirty="0" smtClean="0"/>
              <a:t>th</a:t>
            </a:r>
            <a:r>
              <a:rPr lang="en-US" dirty="0" smtClean="0"/>
              <a:t> Day Talk.</a:t>
            </a: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Our Speaker Guidelines were modeled on a document from the Evansville Cursillo previously distributed at a S.O.L.  There is another version on page 6 of the Knoxville </a:t>
            </a:r>
            <a:r>
              <a:rPr lang="en-US" baseline="0" dirty="0" err="1" smtClean="0"/>
              <a:t>Ultreya</a:t>
            </a:r>
            <a:r>
              <a:rPr lang="en-US" baseline="0" dirty="0" smtClean="0"/>
              <a:t> Handout. (pause to let them look over the Guidelines.)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Essay about </a:t>
            </a:r>
            <a:r>
              <a:rPr lang="en-US" baseline="0" dirty="0" err="1" smtClean="0"/>
              <a:t>Ultreyas</a:t>
            </a:r>
            <a:r>
              <a:rPr lang="en-US" baseline="0" dirty="0" smtClean="0"/>
              <a:t> includes an interesting description of the witness talk (page 11 of Knoxville Handout).  “There are three levels of witness talks.  We can call them basic, typical and evangelization of environments.  Basic witness talks are usually given by new </a:t>
            </a:r>
            <a:r>
              <a:rPr lang="en-US" baseline="0" dirty="0" err="1" smtClean="0"/>
              <a:t>Cursillistas</a:t>
            </a:r>
            <a:r>
              <a:rPr lang="en-US" baseline="0" dirty="0" smtClean="0"/>
              <a:t>.  These talks focus on where the speaker was, where they are now, and how they got there.  These talks help introduce new </a:t>
            </a:r>
            <a:r>
              <a:rPr lang="en-US" baseline="0" dirty="0" err="1" smtClean="0"/>
              <a:t>Cursillistas</a:t>
            </a:r>
            <a:r>
              <a:rPr lang="en-US" baseline="0" dirty="0" smtClean="0"/>
              <a:t> to the community and remind community members about their own experiences.  The next level of talk is the typical talk.  It shows a </a:t>
            </a:r>
            <a:r>
              <a:rPr lang="en-US" baseline="0" dirty="0" err="1" smtClean="0"/>
              <a:t>Cursillista</a:t>
            </a:r>
            <a:r>
              <a:rPr lang="en-US" baseline="0" dirty="0" smtClean="0"/>
              <a:t> who is trying to balance holiness [piety], formation [study], and evangelization [Action].  Usually, the evangelization is of a personal nature rather than an environment.  The third level of witness talk is the evangelization of an environment.”</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EC700278-65A6-4421-9B2C-411C66A8138D}"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Confer with your committee if you have one</a:t>
            </a:r>
          </a:p>
          <a:p>
            <a:r>
              <a:rPr lang="en-US" dirty="0" smtClean="0"/>
              <a:t>Pray throughout the process.  Ask the Holy Spirit to guide you, and then to guide your 4</a:t>
            </a:r>
            <a:r>
              <a:rPr lang="en-US" baseline="30000" dirty="0" smtClean="0"/>
              <a:t>th</a:t>
            </a:r>
            <a:r>
              <a:rPr lang="en-US" dirty="0" smtClean="0"/>
              <a:t> day speaker.</a:t>
            </a:r>
          </a:p>
          <a:p>
            <a:r>
              <a:rPr lang="en-US" dirty="0" smtClean="0"/>
              <a:t>If just starting to have </a:t>
            </a:r>
            <a:r>
              <a:rPr lang="en-US" dirty="0" err="1" smtClean="0"/>
              <a:t>Ultreyas</a:t>
            </a:r>
            <a:r>
              <a:rPr lang="en-US" dirty="0" smtClean="0"/>
              <a:t> in your parish, confer with</a:t>
            </a:r>
            <a:r>
              <a:rPr lang="en-US" baseline="0" dirty="0" smtClean="0"/>
              <a:t> your Pastor to get permission to schedule the event.</a:t>
            </a:r>
          </a:p>
          <a:p>
            <a:endParaRPr lang="en-US" dirty="0" smtClean="0"/>
          </a:p>
          <a:p>
            <a:r>
              <a:rPr lang="en-US" dirty="0" smtClean="0"/>
              <a:t>Speaker Guidelines</a:t>
            </a:r>
            <a:r>
              <a:rPr lang="en-US" baseline="0" dirty="0" smtClean="0"/>
              <a:t> are on page 6 of the Knoxville Handout, but we also have copies of the Guidelines that we are currently using for our </a:t>
            </a:r>
            <a:r>
              <a:rPr lang="en-US" baseline="0" dirty="0" err="1" smtClean="0"/>
              <a:t>Ultreyas</a:t>
            </a:r>
            <a:r>
              <a:rPr lang="en-US" baseline="0" dirty="0" smtClean="0"/>
              <a:t>.  (pause to let them look that over)  This emphasizes that the 4</a:t>
            </a:r>
            <a:r>
              <a:rPr lang="en-US" baseline="30000" dirty="0" smtClean="0"/>
              <a:t>th</a:t>
            </a:r>
            <a:r>
              <a:rPr lang="en-US" baseline="0" dirty="0" smtClean="0"/>
              <a:t> Day Talk should be a sharing of how they are currently living their 4</a:t>
            </a:r>
            <a:r>
              <a:rPr lang="en-US" baseline="30000" dirty="0" smtClean="0"/>
              <a:t>th</a:t>
            </a:r>
            <a:r>
              <a:rPr lang="en-US" baseline="0" dirty="0" smtClean="0"/>
              <a:t> Day.  I like the description of in the essay on </a:t>
            </a:r>
            <a:r>
              <a:rPr lang="en-US" baseline="0" dirty="0" err="1" smtClean="0"/>
              <a:t>Ultreyas</a:t>
            </a:r>
            <a:r>
              <a:rPr lang="en-US" baseline="0" dirty="0" smtClean="0"/>
              <a:t> (on page 11) – “It should be a witness as to how the speaker has made a conscientious effort ….     (nearly to the end of that paragraph).”</a:t>
            </a:r>
            <a:endParaRPr lang="en-US" dirty="0"/>
          </a:p>
        </p:txBody>
      </p:sp>
      <p:sp>
        <p:nvSpPr>
          <p:cNvPr id="4" name="Slide Number Placeholder 3"/>
          <p:cNvSpPr>
            <a:spLocks noGrp="1"/>
          </p:cNvSpPr>
          <p:nvPr>
            <p:ph type="sldNum" sz="quarter" idx="10"/>
          </p:nvPr>
        </p:nvSpPr>
        <p:spPr/>
        <p:txBody>
          <a:bodyPr/>
          <a:lstStyle/>
          <a:p>
            <a:fld id="{EC700278-65A6-4421-9B2C-411C66A8138D}"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also Page 7 of the Knoxville Handout</a:t>
            </a:r>
          </a:p>
          <a:p>
            <a:r>
              <a:rPr lang="en-US" dirty="0" smtClean="0"/>
              <a:t>We brought a few copies of a list of Cursillo musicians</a:t>
            </a:r>
          </a:p>
          <a:p>
            <a:endParaRPr lang="en-US" dirty="0" smtClean="0"/>
          </a:p>
        </p:txBody>
      </p:sp>
      <p:sp>
        <p:nvSpPr>
          <p:cNvPr id="4" name="Slide Number Placeholder 3"/>
          <p:cNvSpPr>
            <a:spLocks noGrp="1"/>
          </p:cNvSpPr>
          <p:nvPr>
            <p:ph type="sldNum" sz="quarter" idx="10"/>
          </p:nvPr>
        </p:nvSpPr>
        <p:spPr/>
        <p:txBody>
          <a:bodyPr/>
          <a:lstStyle/>
          <a:p>
            <a:fld id="{EC700278-65A6-4421-9B2C-411C66A8138D}"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C700278-65A6-4421-9B2C-411C66A8138D}"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3CCD33A-104C-46E7-8AB0-45E35446DCEA}" type="datetimeFigureOut">
              <a:rPr lang="en-US" smtClean="0"/>
              <a:pPr/>
              <a:t>8/14/2017</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3279D93-8D7F-4F11-AA8E-E35572F155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CCD33A-104C-46E7-8AB0-45E35446DCEA}" type="datetimeFigureOut">
              <a:rPr lang="en-US" smtClean="0"/>
              <a:pPr/>
              <a:t>8/14/2017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279D93-8D7F-4F11-AA8E-E35572F155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CCD33A-104C-46E7-8AB0-45E35446DCEA}" type="datetimeFigureOut">
              <a:rPr lang="en-US" smtClean="0"/>
              <a:pPr/>
              <a:t>8/14/2017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279D93-8D7F-4F11-AA8E-E35572F155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3CCD33A-104C-46E7-8AB0-45E35446DCEA}" type="datetimeFigureOut">
              <a:rPr lang="en-US" smtClean="0"/>
              <a:pPr/>
              <a:t>8/14/2017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279D93-8D7F-4F11-AA8E-E35572F1555F}"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3CCD33A-104C-46E7-8AB0-45E35446DCEA}" type="datetimeFigureOut">
              <a:rPr lang="en-US" smtClean="0"/>
              <a:pPr/>
              <a:t>8/14/2017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279D93-8D7F-4F11-AA8E-E35572F1555F}"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3CCD33A-104C-46E7-8AB0-45E35446DCEA}" type="datetimeFigureOut">
              <a:rPr lang="en-US" smtClean="0"/>
              <a:pPr/>
              <a:t>8/14/2017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3279D93-8D7F-4F11-AA8E-E35572F1555F}"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3CCD33A-104C-46E7-8AB0-45E35446DCEA}" type="datetimeFigureOut">
              <a:rPr lang="en-US" smtClean="0"/>
              <a:pPr/>
              <a:t>8/14/2017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3279D93-8D7F-4F11-AA8E-E35572F155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3CCD33A-104C-46E7-8AB0-45E35446DCEA}" type="datetimeFigureOut">
              <a:rPr lang="en-US" smtClean="0"/>
              <a:pPr/>
              <a:t>8/14/2017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3279D93-8D7F-4F11-AA8E-E35572F1555F}"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3CCD33A-104C-46E7-8AB0-45E35446DCEA}" type="datetimeFigureOut">
              <a:rPr lang="en-US" smtClean="0"/>
              <a:pPr/>
              <a:t>8/14/2017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3279D93-8D7F-4F11-AA8E-E35572F155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3CCD33A-104C-46E7-8AB0-45E35446DCEA}" type="datetimeFigureOut">
              <a:rPr lang="en-US" smtClean="0"/>
              <a:pPr/>
              <a:t>8/14/2017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3279D93-8D7F-4F11-AA8E-E35572F155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3CCD33A-104C-46E7-8AB0-45E35446DCEA}" type="datetimeFigureOut">
              <a:rPr lang="en-US" smtClean="0"/>
              <a:pPr/>
              <a:t>8/14/2017</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3279D93-8D7F-4F11-AA8E-E35572F1555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3CCD33A-104C-46E7-8AB0-45E35446DCEA}" type="datetimeFigureOut">
              <a:rPr lang="en-US" smtClean="0"/>
              <a:pPr/>
              <a:t>8/14/2017</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3279D93-8D7F-4F11-AA8E-E35572F155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6000" dirty="0" err="1" smtClean="0">
                <a:effectLst/>
              </a:rPr>
              <a:t>Ultreya</a:t>
            </a:r>
            <a:r>
              <a:rPr lang="en-US" sz="6000" dirty="0">
                <a:effectLst/>
              </a:rPr>
              <a:t>!</a:t>
            </a:r>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noAutofit/>
          </a:bodyPr>
          <a:lstStyle/>
          <a:p>
            <a:pPr>
              <a:spcAft>
                <a:spcPts val="600"/>
              </a:spcAft>
            </a:pPr>
            <a:r>
              <a:rPr lang="en-US" sz="2400" dirty="0" smtClean="0"/>
              <a:t>Examples of policies &amp; procedures to be aware of:</a:t>
            </a:r>
          </a:p>
          <a:p>
            <a:pPr marL="548640">
              <a:spcBef>
                <a:spcPts val="0"/>
              </a:spcBef>
              <a:spcAft>
                <a:spcPts val="600"/>
              </a:spcAft>
              <a:buNone/>
            </a:pPr>
            <a:r>
              <a:rPr lang="en-US" sz="2400" dirty="0" smtClean="0"/>
              <a:t>   how and when to check out keys, how to use the sound system, how to check out microphone, how to control A/C or heating, how to use food warmers, what the setup policy is for tables and chairs, how it is to be cleaned up </a:t>
            </a:r>
          </a:p>
          <a:p>
            <a:pPr>
              <a:lnSpc>
                <a:spcPct val="110000"/>
              </a:lnSpc>
              <a:spcAft>
                <a:spcPts val="400"/>
              </a:spcAft>
            </a:pPr>
            <a:r>
              <a:rPr lang="en-US" sz="2400" dirty="0" smtClean="0"/>
              <a:t>Decide whether committee brings main dishes</a:t>
            </a:r>
          </a:p>
          <a:p>
            <a:pPr>
              <a:lnSpc>
                <a:spcPct val="110000"/>
              </a:lnSpc>
              <a:spcAft>
                <a:spcPts val="400"/>
              </a:spcAft>
            </a:pPr>
            <a:r>
              <a:rPr lang="en-US" sz="2400" dirty="0" smtClean="0"/>
              <a:t>Handouts: </a:t>
            </a:r>
          </a:p>
          <a:p>
            <a:pPr lvl="1">
              <a:spcAft>
                <a:spcPts val="200"/>
              </a:spcAft>
            </a:pPr>
            <a:r>
              <a:rPr lang="en-US" sz="2400" dirty="0" smtClean="0"/>
              <a:t>List of Cursillo dates and info </a:t>
            </a:r>
          </a:p>
          <a:p>
            <a:pPr lvl="1">
              <a:spcAft>
                <a:spcPts val="200"/>
              </a:spcAft>
            </a:pPr>
            <a:r>
              <a:rPr lang="en-US" sz="2400" dirty="0" smtClean="0"/>
              <a:t>Cursillo applications</a:t>
            </a:r>
          </a:p>
          <a:p>
            <a:pPr>
              <a:lnSpc>
                <a:spcPct val="110000"/>
              </a:lnSpc>
              <a:spcAft>
                <a:spcPts val="400"/>
              </a:spcAft>
            </a:pPr>
            <a:r>
              <a:rPr lang="en-US" sz="2400" dirty="0" smtClean="0"/>
              <a:t>Obtain coloring books, crayons, etc. if desired</a:t>
            </a:r>
          </a:p>
          <a:p>
            <a:endParaRPr lang="en-US" sz="2000" dirty="0"/>
          </a:p>
        </p:txBody>
      </p:sp>
      <p:sp>
        <p:nvSpPr>
          <p:cNvPr id="2" name="Title 1"/>
          <p:cNvSpPr>
            <a:spLocks noGrp="1"/>
          </p:cNvSpPr>
          <p:nvPr>
            <p:ph type="title"/>
          </p:nvPr>
        </p:nvSpPr>
        <p:spPr>
          <a:xfrm>
            <a:off x="457200" y="274638"/>
            <a:ext cx="8229600" cy="868362"/>
          </a:xfrm>
        </p:spPr>
        <p:txBody>
          <a:bodyPr>
            <a:normAutofit/>
          </a:bodyPr>
          <a:lstStyle/>
          <a:p>
            <a:pPr algn="ctr"/>
            <a:r>
              <a:rPr lang="en-US" sz="4400" dirty="0" smtClean="0">
                <a:solidFill>
                  <a:schemeClr val="accent4">
                    <a:lumMod val="75000"/>
                  </a:schemeClr>
                </a:solidFill>
                <a:effectLst/>
              </a:rPr>
              <a:t>Details, Details</a:t>
            </a:r>
            <a:endParaRPr lang="en-US" sz="4400" dirty="0">
              <a:solidFill>
                <a:schemeClr val="accent4">
                  <a:lumMod val="75000"/>
                </a:schemeClr>
              </a:solidFill>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67072"/>
          </a:xfrm>
        </p:spPr>
        <p:txBody>
          <a:bodyPr>
            <a:normAutofit fontScale="92500" lnSpcReduction="10000"/>
          </a:bodyPr>
          <a:lstStyle/>
          <a:p>
            <a:pPr>
              <a:lnSpc>
                <a:spcPct val="110000"/>
              </a:lnSpc>
              <a:spcAft>
                <a:spcPts val="400"/>
              </a:spcAft>
            </a:pPr>
            <a:r>
              <a:rPr lang="en-US" sz="2600" dirty="0" smtClean="0"/>
              <a:t>If having potluck or other refreshments, supplies needed include:</a:t>
            </a:r>
          </a:p>
          <a:p>
            <a:pPr lvl="1">
              <a:lnSpc>
                <a:spcPct val="110000"/>
              </a:lnSpc>
              <a:spcBef>
                <a:spcPts val="0"/>
              </a:spcBef>
              <a:spcAft>
                <a:spcPts val="400"/>
              </a:spcAft>
            </a:pPr>
            <a:r>
              <a:rPr lang="en-US" sz="2600" dirty="0" smtClean="0"/>
              <a:t>Plates, silverware, napkins, hot/cold cups </a:t>
            </a:r>
          </a:p>
          <a:p>
            <a:pPr lvl="1">
              <a:lnSpc>
                <a:spcPct val="110000"/>
              </a:lnSpc>
              <a:spcBef>
                <a:spcPts val="0"/>
              </a:spcBef>
              <a:spcAft>
                <a:spcPts val="400"/>
              </a:spcAft>
            </a:pPr>
            <a:r>
              <a:rPr lang="en-US" sz="2600" dirty="0" smtClean="0"/>
              <a:t>Serving utensils, platters, </a:t>
            </a:r>
            <a:r>
              <a:rPr lang="en-US" sz="2600" dirty="0" err="1" smtClean="0"/>
              <a:t>ziplock</a:t>
            </a:r>
            <a:r>
              <a:rPr lang="en-US" sz="2600" dirty="0" smtClean="0"/>
              <a:t> bags</a:t>
            </a:r>
          </a:p>
          <a:p>
            <a:pPr lvl="1">
              <a:lnSpc>
                <a:spcPct val="110000"/>
              </a:lnSpc>
              <a:spcBef>
                <a:spcPts val="0"/>
              </a:spcBef>
              <a:spcAft>
                <a:spcPts val="400"/>
              </a:spcAft>
            </a:pPr>
            <a:r>
              <a:rPr lang="en-US" sz="2600" dirty="0" smtClean="0"/>
              <a:t>Coffee maker, coffee, creamer, stir sticks</a:t>
            </a:r>
          </a:p>
          <a:p>
            <a:pPr lvl="1">
              <a:lnSpc>
                <a:spcPct val="110000"/>
              </a:lnSpc>
              <a:spcBef>
                <a:spcPts val="0"/>
              </a:spcBef>
              <a:spcAft>
                <a:spcPts val="400"/>
              </a:spcAft>
            </a:pPr>
            <a:r>
              <a:rPr lang="en-US" sz="2600" dirty="0" smtClean="0"/>
              <a:t>Teapot, tea bags, sugar, sweetener</a:t>
            </a:r>
          </a:p>
          <a:p>
            <a:pPr lvl="1">
              <a:lnSpc>
                <a:spcPct val="110000"/>
              </a:lnSpc>
              <a:spcBef>
                <a:spcPts val="0"/>
              </a:spcBef>
              <a:spcAft>
                <a:spcPts val="400"/>
              </a:spcAft>
            </a:pPr>
            <a:r>
              <a:rPr lang="en-US" sz="2600" dirty="0" smtClean="0"/>
              <a:t>Waters, other drinks </a:t>
            </a:r>
          </a:p>
          <a:p>
            <a:pPr lvl="1">
              <a:lnSpc>
                <a:spcPct val="110000"/>
              </a:lnSpc>
              <a:spcBef>
                <a:spcPts val="400"/>
              </a:spcBef>
              <a:spcAft>
                <a:spcPts val="400"/>
              </a:spcAft>
            </a:pPr>
            <a:r>
              <a:rPr lang="en-US" sz="2600" dirty="0" smtClean="0"/>
              <a:t>Hot pads for serving table, dish soap, sponges, dish towels, extension cord, donation basket</a:t>
            </a:r>
          </a:p>
          <a:p>
            <a:pPr lvl="1">
              <a:lnSpc>
                <a:spcPct val="110000"/>
              </a:lnSpc>
              <a:spcBef>
                <a:spcPts val="400"/>
              </a:spcBef>
              <a:spcAft>
                <a:spcPts val="400"/>
              </a:spcAft>
            </a:pPr>
            <a:r>
              <a:rPr lang="en-US" sz="2600" dirty="0" smtClean="0"/>
              <a:t>Tablecloths, centerpieces and other decorations, if desired</a:t>
            </a:r>
          </a:p>
          <a:p>
            <a:pPr lvl="1">
              <a:lnSpc>
                <a:spcPct val="114000"/>
              </a:lnSpc>
              <a:spcBef>
                <a:spcPts val="0"/>
              </a:spcBef>
              <a:spcAft>
                <a:spcPts val="300"/>
              </a:spcAft>
            </a:pPr>
            <a:endParaRPr lang="en-US" sz="2600" dirty="0" smtClean="0"/>
          </a:p>
          <a:p>
            <a:endParaRPr lang="en-US" dirty="0"/>
          </a:p>
        </p:txBody>
      </p:sp>
      <p:sp>
        <p:nvSpPr>
          <p:cNvPr id="3" name="Title 2"/>
          <p:cNvSpPr>
            <a:spLocks noGrp="1"/>
          </p:cNvSpPr>
          <p:nvPr>
            <p:ph type="title"/>
          </p:nvPr>
        </p:nvSpPr>
        <p:spPr/>
        <p:txBody>
          <a:bodyPr/>
          <a:lstStyle/>
          <a:p>
            <a:pPr algn="ctr"/>
            <a:r>
              <a:rPr lang="en-US" sz="4000" dirty="0" smtClean="0">
                <a:solidFill>
                  <a:schemeClr val="accent4">
                    <a:lumMod val="75000"/>
                  </a:schemeClr>
                </a:solidFill>
                <a:effectLst/>
              </a:rPr>
              <a:t>Details, Details – part 2</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843272"/>
          </a:xfrm>
        </p:spPr>
        <p:txBody>
          <a:bodyPr>
            <a:normAutofit fontScale="92500"/>
          </a:bodyPr>
          <a:lstStyle/>
          <a:p>
            <a:pPr>
              <a:spcAft>
                <a:spcPts val="600"/>
              </a:spcAft>
            </a:pPr>
            <a:r>
              <a:rPr lang="en-US" dirty="0" smtClean="0"/>
              <a:t>Pick up keys, microphone, etc.</a:t>
            </a:r>
          </a:p>
          <a:p>
            <a:pPr>
              <a:spcAft>
                <a:spcPts val="600"/>
              </a:spcAft>
            </a:pPr>
            <a:r>
              <a:rPr lang="en-US" dirty="0" smtClean="0"/>
              <a:t>If mass precedes the </a:t>
            </a:r>
            <a:r>
              <a:rPr lang="en-US" dirty="0" err="1" smtClean="0"/>
              <a:t>Ultreya</a:t>
            </a:r>
            <a:r>
              <a:rPr lang="en-US" dirty="0" smtClean="0"/>
              <a:t>, have a few people there before mass time to receive dishes of food before mass.</a:t>
            </a:r>
          </a:p>
          <a:p>
            <a:pPr>
              <a:spcAft>
                <a:spcPts val="600"/>
              </a:spcAft>
            </a:pPr>
            <a:r>
              <a:rPr lang="en-US" dirty="0" smtClean="0"/>
              <a:t>Put out signs and banner</a:t>
            </a:r>
          </a:p>
          <a:p>
            <a:pPr>
              <a:spcAft>
                <a:spcPts val="600"/>
              </a:spcAft>
            </a:pPr>
            <a:r>
              <a:rPr lang="en-US" dirty="0" smtClean="0"/>
              <a:t>Set up the space for the potluck and the </a:t>
            </a:r>
            <a:r>
              <a:rPr lang="en-US" dirty="0" err="1" smtClean="0"/>
              <a:t>Ultreya</a:t>
            </a:r>
            <a:endParaRPr lang="en-US" dirty="0" smtClean="0"/>
          </a:p>
          <a:p>
            <a:pPr>
              <a:spcAft>
                <a:spcPts val="600"/>
              </a:spcAft>
            </a:pPr>
            <a:r>
              <a:rPr lang="en-US" dirty="0" smtClean="0"/>
              <a:t>Meet, greet and seat</a:t>
            </a:r>
          </a:p>
          <a:p>
            <a:pPr>
              <a:spcAft>
                <a:spcPts val="600"/>
              </a:spcAft>
            </a:pPr>
            <a:r>
              <a:rPr lang="en-US" dirty="0" smtClean="0"/>
              <a:t>Follow your agenda.  Remember to recruit 2 affirmers during the mealtime.</a:t>
            </a:r>
          </a:p>
          <a:p>
            <a:r>
              <a:rPr lang="en-US" dirty="0" smtClean="0"/>
              <a:t>Clean up according to parish policies</a:t>
            </a:r>
          </a:p>
          <a:p>
            <a:endParaRPr lang="en-US" dirty="0"/>
          </a:p>
        </p:txBody>
      </p:sp>
      <p:sp>
        <p:nvSpPr>
          <p:cNvPr id="3" name="Title 2"/>
          <p:cNvSpPr>
            <a:spLocks noGrp="1"/>
          </p:cNvSpPr>
          <p:nvPr>
            <p:ph type="title"/>
          </p:nvPr>
        </p:nvSpPr>
        <p:spPr/>
        <p:txBody>
          <a:bodyPr/>
          <a:lstStyle/>
          <a:p>
            <a:pPr algn="ctr"/>
            <a:r>
              <a:rPr lang="en-US" dirty="0" smtClean="0">
                <a:effectLst/>
              </a:rPr>
              <a:t>On the Day of the </a:t>
            </a:r>
            <a:r>
              <a:rPr lang="en-US" dirty="0" err="1" smtClean="0">
                <a:effectLst/>
              </a:rPr>
              <a:t>Ultreya</a:t>
            </a:r>
            <a:endParaRPr lang="en-US" dirty="0">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Aft>
                <a:spcPts val="1800"/>
              </a:spcAft>
            </a:pPr>
            <a:r>
              <a:rPr lang="en-US" sz="3200" dirty="0" smtClean="0"/>
              <a:t>Post-Cursillo Chairman:                       – </a:t>
            </a:r>
            <a:r>
              <a:rPr lang="en-US" sz="3200" b="1" dirty="0" smtClean="0"/>
              <a:t>Bernie </a:t>
            </a:r>
            <a:r>
              <a:rPr lang="en-US" sz="3200" b="1" dirty="0" err="1" smtClean="0"/>
              <a:t>Ocampo</a:t>
            </a:r>
            <a:endParaRPr lang="en-US" sz="3200" b="1" dirty="0" smtClean="0"/>
          </a:p>
          <a:p>
            <a:r>
              <a:rPr lang="en-US" sz="3200" dirty="0" smtClean="0"/>
              <a:t>Parish Rep Coordinator: </a:t>
            </a:r>
          </a:p>
          <a:p>
            <a:pPr>
              <a:buNone/>
            </a:pPr>
            <a:r>
              <a:rPr lang="en-US" sz="3200" dirty="0" smtClean="0"/>
              <a:t>  – </a:t>
            </a:r>
            <a:r>
              <a:rPr lang="en-US" sz="3200" b="1" dirty="0" smtClean="0"/>
              <a:t>John </a:t>
            </a:r>
            <a:r>
              <a:rPr lang="en-US" sz="3200" b="1" dirty="0" err="1" smtClean="0"/>
              <a:t>Aust</a:t>
            </a:r>
            <a:endParaRPr lang="en-US" sz="3200" b="1" dirty="0" smtClean="0"/>
          </a:p>
          <a:p>
            <a:endParaRPr lang="en-US" dirty="0"/>
          </a:p>
        </p:txBody>
      </p:sp>
      <p:sp>
        <p:nvSpPr>
          <p:cNvPr id="3" name="Title 2"/>
          <p:cNvSpPr>
            <a:spLocks noGrp="1"/>
          </p:cNvSpPr>
          <p:nvPr>
            <p:ph type="title"/>
          </p:nvPr>
        </p:nvSpPr>
        <p:spPr/>
        <p:txBody>
          <a:bodyPr>
            <a:normAutofit/>
          </a:bodyPr>
          <a:lstStyle/>
          <a:p>
            <a:pPr algn="ctr"/>
            <a:r>
              <a:rPr lang="en-US" sz="4400" dirty="0" smtClean="0">
                <a:solidFill>
                  <a:schemeClr val="accent4">
                    <a:lumMod val="75000"/>
                  </a:schemeClr>
                </a:solidFill>
                <a:effectLst/>
              </a:rPr>
              <a:t>Support from the Secretariat</a:t>
            </a:r>
            <a:endParaRPr lang="en-US" sz="4400" dirty="0">
              <a:solidFill>
                <a:schemeClr val="accent4">
                  <a:lumMod val="75000"/>
                </a:schemeClr>
              </a:solidFill>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624078" indent="-514350">
              <a:spcAft>
                <a:spcPts val="1200"/>
              </a:spcAft>
              <a:buClrTx/>
              <a:buSzPct val="80000"/>
              <a:buFont typeface="+mj-lt"/>
              <a:buAutoNum type="arabicPeriod"/>
            </a:pPr>
            <a:r>
              <a:rPr lang="en-US" dirty="0" smtClean="0"/>
              <a:t>What’s gone well in </a:t>
            </a:r>
            <a:r>
              <a:rPr lang="en-US" dirty="0" err="1" smtClean="0"/>
              <a:t>Ultreyas</a:t>
            </a:r>
            <a:r>
              <a:rPr lang="en-US" dirty="0" smtClean="0"/>
              <a:t> you’ve attended?  (What should </a:t>
            </a:r>
            <a:r>
              <a:rPr lang="en-US" smtClean="0"/>
              <a:t>we duplicate </a:t>
            </a:r>
            <a:r>
              <a:rPr lang="en-US" dirty="0" smtClean="0"/>
              <a:t>in other places?)</a:t>
            </a:r>
          </a:p>
          <a:p>
            <a:pPr marL="624078" indent="-514350">
              <a:spcAft>
                <a:spcPts val="1200"/>
              </a:spcAft>
              <a:buClrTx/>
              <a:buSzPct val="80000"/>
              <a:buFont typeface="+mj-lt"/>
              <a:buAutoNum type="arabicPeriod"/>
            </a:pPr>
            <a:r>
              <a:rPr lang="en-US" dirty="0" smtClean="0"/>
              <a:t>What hasn’t worked so well at </a:t>
            </a:r>
            <a:r>
              <a:rPr lang="en-US" dirty="0" err="1" smtClean="0"/>
              <a:t>Ultreyas</a:t>
            </a:r>
            <a:r>
              <a:rPr lang="en-US" dirty="0" smtClean="0"/>
              <a:t> you’ve attended?  What needs improvement?</a:t>
            </a:r>
          </a:p>
          <a:p>
            <a:pPr marL="624078" indent="-514350">
              <a:spcAft>
                <a:spcPts val="1200"/>
              </a:spcAft>
              <a:buClrTx/>
              <a:buSzPct val="80000"/>
              <a:buFont typeface="+mj-lt"/>
              <a:buAutoNum type="arabicPeriod"/>
            </a:pPr>
            <a:r>
              <a:rPr lang="en-US" dirty="0" smtClean="0"/>
              <a:t>If you’ve helped host an </a:t>
            </a:r>
            <a:r>
              <a:rPr lang="en-US" dirty="0" err="1" smtClean="0"/>
              <a:t>Ultreya</a:t>
            </a:r>
            <a:r>
              <a:rPr lang="en-US" dirty="0" smtClean="0"/>
              <a:t>, what are your best tips for putting on a successful event?</a:t>
            </a:r>
            <a:endParaRPr lang="en-US" dirty="0"/>
          </a:p>
        </p:txBody>
      </p:sp>
      <p:sp>
        <p:nvSpPr>
          <p:cNvPr id="3" name="Title 2"/>
          <p:cNvSpPr>
            <a:spLocks noGrp="1"/>
          </p:cNvSpPr>
          <p:nvPr>
            <p:ph type="title"/>
          </p:nvPr>
        </p:nvSpPr>
        <p:spPr/>
        <p:txBody>
          <a:bodyPr/>
          <a:lstStyle/>
          <a:p>
            <a:pPr algn="ctr"/>
            <a:r>
              <a:rPr lang="en-US" dirty="0" smtClean="0">
                <a:solidFill>
                  <a:schemeClr val="accent4">
                    <a:lumMod val="75000"/>
                  </a:schemeClr>
                </a:solidFill>
                <a:effectLst/>
              </a:rPr>
              <a:t>Table Discussion Questions</a:t>
            </a:r>
            <a:endParaRPr lang="en-US" dirty="0">
              <a:solidFill>
                <a:schemeClr val="accent4">
                  <a:lumMod val="75000"/>
                </a:schemeClr>
              </a:solidFill>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4690872"/>
          </a:xfrm>
        </p:spPr>
        <p:txBody>
          <a:bodyPr>
            <a:noAutofit/>
          </a:bodyPr>
          <a:lstStyle/>
          <a:p>
            <a:pPr>
              <a:lnSpc>
                <a:spcPct val="110000"/>
              </a:lnSpc>
              <a:spcAft>
                <a:spcPts val="1200"/>
              </a:spcAft>
            </a:pPr>
            <a:r>
              <a:rPr lang="en-US" sz="2400" dirty="0" smtClean="0"/>
              <a:t>Did we strengthen the bonds of friendship within the Cursillo community?  Did everyone feel welcomed?</a:t>
            </a:r>
          </a:p>
          <a:p>
            <a:pPr>
              <a:lnSpc>
                <a:spcPct val="110000"/>
              </a:lnSpc>
              <a:spcAft>
                <a:spcPts val="1200"/>
              </a:spcAft>
            </a:pPr>
            <a:r>
              <a:rPr lang="en-US" sz="2400" dirty="0" smtClean="0"/>
              <a:t>Were we inspired to persevere in our 4</a:t>
            </a:r>
            <a:r>
              <a:rPr lang="en-US" sz="2400" baseline="30000" dirty="0" smtClean="0"/>
              <a:t>th</a:t>
            </a:r>
            <a:r>
              <a:rPr lang="en-US" sz="2400" dirty="0" smtClean="0"/>
              <a:t> Day,  feeling encouraged to grow in our own Piety, Study and/or Apostolic Action? </a:t>
            </a:r>
          </a:p>
          <a:p>
            <a:pPr>
              <a:lnSpc>
                <a:spcPct val="110000"/>
              </a:lnSpc>
              <a:spcAft>
                <a:spcPts val="1200"/>
              </a:spcAft>
            </a:pPr>
            <a:r>
              <a:rPr lang="en-US" sz="2400" dirty="0" smtClean="0"/>
              <a:t>Did those not currently grouping get to have an experience of grouping, and perhaps even find others with whom to form a group?</a:t>
            </a:r>
          </a:p>
          <a:p>
            <a:pPr>
              <a:lnSpc>
                <a:spcPct val="110000"/>
              </a:lnSpc>
              <a:spcAft>
                <a:spcPts val="1200"/>
              </a:spcAft>
              <a:buNone/>
            </a:pPr>
            <a:r>
              <a:rPr lang="en-US" sz="2400" dirty="0" smtClean="0"/>
              <a:t>   Yes? Then we give thanks for God’s blessings!!</a:t>
            </a:r>
          </a:p>
          <a:p>
            <a:pPr>
              <a:lnSpc>
                <a:spcPct val="110000"/>
              </a:lnSpc>
              <a:spcAft>
                <a:spcPts val="1200"/>
              </a:spcAft>
            </a:pPr>
            <a:endParaRPr lang="en-US" sz="2400" dirty="0"/>
          </a:p>
        </p:txBody>
      </p:sp>
      <p:sp>
        <p:nvSpPr>
          <p:cNvPr id="2" name="Title 1"/>
          <p:cNvSpPr>
            <a:spLocks noGrp="1"/>
          </p:cNvSpPr>
          <p:nvPr>
            <p:ph type="title"/>
          </p:nvPr>
        </p:nvSpPr>
        <p:spPr/>
        <p:txBody>
          <a:bodyPr>
            <a:normAutofit/>
          </a:bodyPr>
          <a:lstStyle/>
          <a:p>
            <a:pPr algn="ctr"/>
            <a:r>
              <a:rPr lang="en-US" sz="4400" dirty="0" smtClean="0">
                <a:solidFill>
                  <a:schemeClr val="accent4">
                    <a:lumMod val="75000"/>
                  </a:schemeClr>
                </a:solidFill>
                <a:effectLst/>
              </a:rPr>
              <a:t>Was Our </a:t>
            </a:r>
            <a:r>
              <a:rPr lang="en-US" sz="4400" dirty="0" err="1" smtClean="0">
                <a:solidFill>
                  <a:schemeClr val="accent4">
                    <a:lumMod val="75000"/>
                  </a:schemeClr>
                </a:solidFill>
                <a:effectLst/>
              </a:rPr>
              <a:t>Ultreya</a:t>
            </a:r>
            <a:r>
              <a:rPr lang="en-US" sz="4400" dirty="0" smtClean="0">
                <a:solidFill>
                  <a:schemeClr val="accent4">
                    <a:lumMod val="75000"/>
                  </a:schemeClr>
                </a:solidFill>
                <a:effectLst/>
              </a:rPr>
              <a:t> Successful?</a:t>
            </a:r>
            <a:endParaRPr lang="en-US" sz="4400" dirty="0">
              <a:solidFill>
                <a:schemeClr val="accent4">
                  <a:lumMod val="75000"/>
                </a:schemeClr>
              </a:solidFill>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72000"/>
          </a:xfrm>
        </p:spPr>
        <p:txBody>
          <a:bodyPr>
            <a:noAutofit/>
          </a:bodyPr>
          <a:lstStyle/>
          <a:p>
            <a:pPr>
              <a:spcAft>
                <a:spcPts val="1200"/>
              </a:spcAft>
            </a:pPr>
            <a:r>
              <a:rPr lang="en-US" sz="2400" dirty="0" smtClean="0"/>
              <a:t>To keep the spirit and friendship of the Cursillo weekends alive within the community </a:t>
            </a:r>
          </a:p>
          <a:p>
            <a:pPr>
              <a:spcAft>
                <a:spcPts val="1200"/>
              </a:spcAft>
            </a:pPr>
            <a:r>
              <a:rPr lang="en-US" sz="2400" dirty="0" smtClean="0"/>
              <a:t>To inspire us to stay true to our Ideal </a:t>
            </a:r>
          </a:p>
          <a:p>
            <a:pPr>
              <a:spcAft>
                <a:spcPts val="1200"/>
              </a:spcAft>
            </a:pPr>
            <a:r>
              <a:rPr lang="en-US" sz="2400" dirty="0" smtClean="0"/>
              <a:t>To motivate us to persevere in our mission of apostolic action, bringing others to Christ</a:t>
            </a:r>
          </a:p>
          <a:p>
            <a:pPr>
              <a:spcAft>
                <a:spcPts val="1200"/>
              </a:spcAft>
            </a:pPr>
            <a:r>
              <a:rPr lang="en-US" sz="2400" dirty="0" smtClean="0"/>
              <a:t>To help people find or form a group</a:t>
            </a:r>
          </a:p>
          <a:p>
            <a:pPr>
              <a:spcAft>
                <a:spcPts val="1200"/>
              </a:spcAft>
            </a:pPr>
            <a:r>
              <a:rPr lang="en-US" sz="2400" dirty="0" smtClean="0"/>
              <a:t>To provide a place where everyone is welcome, where each person is valued, and where we feel God’s loving presence among us</a:t>
            </a:r>
            <a:endParaRPr lang="en-US" sz="2400" dirty="0"/>
          </a:p>
        </p:txBody>
      </p:sp>
      <p:sp>
        <p:nvSpPr>
          <p:cNvPr id="2" name="Title 1"/>
          <p:cNvSpPr>
            <a:spLocks noGrp="1"/>
          </p:cNvSpPr>
          <p:nvPr>
            <p:ph type="title"/>
          </p:nvPr>
        </p:nvSpPr>
        <p:spPr>
          <a:xfrm>
            <a:off x="457200" y="274638"/>
            <a:ext cx="8229600" cy="1173162"/>
          </a:xfrm>
        </p:spPr>
        <p:txBody>
          <a:bodyPr>
            <a:normAutofit/>
          </a:bodyPr>
          <a:lstStyle/>
          <a:p>
            <a:pPr algn="ctr"/>
            <a:r>
              <a:rPr lang="en-US" sz="4400" dirty="0" smtClean="0">
                <a:solidFill>
                  <a:schemeClr val="accent4">
                    <a:lumMod val="75000"/>
                  </a:schemeClr>
                </a:solidFill>
                <a:effectLst/>
              </a:rPr>
              <a:t>Why Do We Have </a:t>
            </a:r>
            <a:r>
              <a:rPr lang="en-US" sz="4400" dirty="0" err="1" smtClean="0">
                <a:solidFill>
                  <a:schemeClr val="accent4">
                    <a:lumMod val="75000"/>
                  </a:schemeClr>
                </a:solidFill>
                <a:effectLst/>
              </a:rPr>
              <a:t>Ultreyas</a:t>
            </a:r>
            <a:r>
              <a:rPr lang="en-US" sz="4400" dirty="0" smtClean="0">
                <a:solidFill>
                  <a:schemeClr val="accent4">
                    <a:lumMod val="75000"/>
                  </a:schemeClr>
                </a:solidFill>
                <a:effectLst/>
              </a:rPr>
              <a:t>?</a:t>
            </a:r>
            <a:endParaRPr lang="en-US" sz="4400" dirty="0">
              <a:solidFill>
                <a:schemeClr val="accent4">
                  <a:lumMod val="75000"/>
                </a:schemeClr>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1"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343399"/>
          </a:xfrm>
        </p:spPr>
        <p:txBody>
          <a:bodyPr>
            <a:noAutofit/>
          </a:bodyPr>
          <a:lstStyle/>
          <a:p>
            <a:pPr marL="182880">
              <a:lnSpc>
                <a:spcPct val="110000"/>
              </a:lnSpc>
              <a:spcAft>
                <a:spcPts val="600"/>
              </a:spcAft>
              <a:buNone/>
            </a:pPr>
            <a:r>
              <a:rPr lang="en-US" sz="2800" dirty="0" smtClean="0"/>
              <a:t>  Quote from Total Security Sample Rollo:               </a:t>
            </a:r>
          </a:p>
          <a:p>
            <a:pPr marL="182880">
              <a:lnSpc>
                <a:spcPct val="110000"/>
              </a:lnSpc>
              <a:spcAft>
                <a:spcPts val="1200"/>
              </a:spcAft>
              <a:buNone/>
            </a:pPr>
            <a:r>
              <a:rPr lang="en-US" sz="2800" dirty="0" smtClean="0"/>
              <a:t>  The </a:t>
            </a:r>
            <a:r>
              <a:rPr lang="en-US" sz="2800" dirty="0" err="1" smtClean="0"/>
              <a:t>Ultreya</a:t>
            </a:r>
            <a:r>
              <a:rPr lang="en-US" sz="2800" dirty="0" smtClean="0"/>
              <a:t> is “a place where we re-initiate… our journey.  None of us has arrived, but all of us are on the </a:t>
            </a:r>
            <a:r>
              <a:rPr lang="en-US" sz="2800" dirty="0" smtClean="0"/>
              <a:t>way, </a:t>
            </a:r>
            <a:r>
              <a:rPr lang="en-US" sz="2800" dirty="0" smtClean="0"/>
              <a:t>and at the </a:t>
            </a:r>
            <a:r>
              <a:rPr lang="en-US" sz="2800" dirty="0" err="1" smtClean="0"/>
              <a:t>Ultreya</a:t>
            </a:r>
            <a:r>
              <a:rPr lang="en-US" sz="2800" dirty="0" smtClean="0"/>
              <a:t> </a:t>
            </a:r>
            <a:r>
              <a:rPr lang="en-US" sz="2800" b="1" dirty="0" smtClean="0"/>
              <a:t>we share the joy of being on the way together</a:t>
            </a:r>
            <a:r>
              <a:rPr lang="en-US" sz="2800" dirty="0" smtClean="0"/>
              <a:t>, </a:t>
            </a:r>
            <a:r>
              <a:rPr lang="en-US" sz="2800" b="1" dirty="0" smtClean="0"/>
              <a:t>or find the will to get back on track</a:t>
            </a:r>
            <a:r>
              <a:rPr lang="en-US" sz="2800" dirty="0" smtClean="0"/>
              <a:t>, a place where… everyone re-discovers why we want to be on the journey and why it is worth it.”</a:t>
            </a:r>
          </a:p>
        </p:txBody>
      </p:sp>
      <p:sp>
        <p:nvSpPr>
          <p:cNvPr id="2" name="Title 1"/>
          <p:cNvSpPr>
            <a:spLocks noGrp="1"/>
          </p:cNvSpPr>
          <p:nvPr>
            <p:ph type="title"/>
          </p:nvPr>
        </p:nvSpPr>
        <p:spPr>
          <a:xfrm>
            <a:off x="457200" y="274638"/>
            <a:ext cx="8229600" cy="1173162"/>
          </a:xfrm>
        </p:spPr>
        <p:txBody>
          <a:bodyPr>
            <a:normAutofit/>
          </a:bodyPr>
          <a:lstStyle/>
          <a:p>
            <a:pPr algn="ctr"/>
            <a:r>
              <a:rPr lang="en-US" sz="4400" dirty="0" smtClean="0">
                <a:solidFill>
                  <a:schemeClr val="accent4">
                    <a:lumMod val="75000"/>
                  </a:schemeClr>
                </a:solidFill>
                <a:effectLst/>
              </a:rPr>
              <a:t>Why Do We Have </a:t>
            </a:r>
            <a:r>
              <a:rPr lang="en-US" sz="4400" dirty="0" err="1" smtClean="0">
                <a:solidFill>
                  <a:schemeClr val="accent4">
                    <a:lumMod val="75000"/>
                  </a:schemeClr>
                </a:solidFill>
                <a:effectLst/>
              </a:rPr>
              <a:t>Ultreyas</a:t>
            </a:r>
            <a:r>
              <a:rPr lang="en-US" sz="4400" dirty="0" smtClean="0">
                <a:solidFill>
                  <a:schemeClr val="accent4">
                    <a:lumMod val="75000"/>
                  </a:schemeClr>
                </a:solidFill>
                <a:effectLst/>
              </a:rPr>
              <a:t>?</a:t>
            </a:r>
            <a:endParaRPr lang="en-US" sz="4400" dirty="0">
              <a:solidFill>
                <a:schemeClr val="accent4">
                  <a:lumMod val="75000"/>
                </a:schemeClr>
              </a:solidFill>
              <a:effectLst/>
            </a:endParaRPr>
          </a:p>
        </p:txBody>
      </p:sp>
      <p:sp>
        <p:nvSpPr>
          <p:cNvPr id="4" name="Title 1"/>
          <p:cNvSpPr txBox="1">
            <a:spLocks/>
          </p:cNvSpPr>
          <p:nvPr/>
        </p:nvSpPr>
        <p:spPr>
          <a:xfrm>
            <a:off x="609600" y="1066800"/>
            <a:ext cx="8229600" cy="762000"/>
          </a:xfrm>
          <a:prstGeom prst="rect">
            <a:avLst/>
          </a:prstGeom>
        </p:spPr>
        <p:txBody>
          <a:bodyPr vert="horz" rtlCol="0" anchor="ctr">
            <a:normAutofit fontScale="97500"/>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smtClean="0">
                <a:ln>
                  <a:noFill/>
                </a:ln>
                <a:solidFill>
                  <a:schemeClr val="accent4">
                    <a:lumMod val="75000"/>
                  </a:schemeClr>
                </a:solidFill>
                <a:effectLst/>
                <a:uLnTx/>
                <a:uFillTx/>
                <a:latin typeface="+mj-lt"/>
                <a:ea typeface="+mj-ea"/>
                <a:cs typeface="+mj-cs"/>
              </a:rPr>
              <a:t>(part 2)</a:t>
            </a:r>
            <a:endParaRPr kumimoji="0" lang="en-US" sz="3200" b="1" i="0" u="none" strike="noStrike" kern="1200" cap="none" spc="0" normalizeH="0" baseline="0" noProof="0" dirty="0">
              <a:ln>
                <a:noFill/>
              </a:ln>
              <a:solidFill>
                <a:schemeClr val="accent4">
                  <a:lumMod val="75000"/>
                </a:schemeClr>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spcAft>
                <a:spcPts val="1800"/>
              </a:spcAft>
            </a:pPr>
            <a:r>
              <a:rPr lang="en-US" sz="3600" dirty="0" smtClean="0"/>
              <a:t>Grouping</a:t>
            </a:r>
          </a:p>
          <a:p>
            <a:pPr>
              <a:spcAft>
                <a:spcPts val="1800"/>
              </a:spcAft>
            </a:pPr>
            <a:r>
              <a:rPr lang="en-US" sz="3600" dirty="0" smtClean="0"/>
              <a:t>4</a:t>
            </a:r>
            <a:r>
              <a:rPr lang="en-US" sz="3600" baseline="30000" dirty="0" smtClean="0"/>
              <a:t>th</a:t>
            </a:r>
            <a:r>
              <a:rPr lang="en-US" sz="3600" dirty="0" smtClean="0"/>
              <a:t> Day Talk  (aka Witness Talk)</a:t>
            </a:r>
          </a:p>
          <a:p>
            <a:pPr>
              <a:spcAft>
                <a:spcPts val="1800"/>
              </a:spcAft>
            </a:pPr>
            <a:r>
              <a:rPr lang="en-US" sz="3600" dirty="0" smtClean="0"/>
              <a:t>Affirmations (aka </a:t>
            </a:r>
            <a:r>
              <a:rPr lang="en-US" sz="3600" dirty="0" err="1" smtClean="0"/>
              <a:t>Echos</a:t>
            </a:r>
            <a:r>
              <a:rPr lang="en-US" sz="3600" dirty="0" smtClean="0"/>
              <a:t>)</a:t>
            </a:r>
          </a:p>
          <a:p>
            <a:pPr>
              <a:spcAft>
                <a:spcPts val="1800"/>
              </a:spcAft>
            </a:pPr>
            <a:r>
              <a:rPr lang="en-US" sz="3600" dirty="0" smtClean="0"/>
              <a:t>Spiritual Advisor Reflection</a:t>
            </a:r>
          </a:p>
          <a:p>
            <a:pPr>
              <a:spcAft>
                <a:spcPts val="1800"/>
              </a:spcAft>
            </a:pPr>
            <a:r>
              <a:rPr lang="en-US" sz="3600" dirty="0" smtClean="0"/>
              <a:t>Closing Prayer (before the Blessed Sacrament, if possible)</a:t>
            </a:r>
          </a:p>
          <a:p>
            <a:endParaRPr lang="en-US" sz="3600" dirty="0" smtClean="0"/>
          </a:p>
          <a:p>
            <a:endParaRPr lang="en-US" dirty="0"/>
          </a:p>
        </p:txBody>
      </p:sp>
      <p:sp>
        <p:nvSpPr>
          <p:cNvPr id="2" name="Title 1"/>
          <p:cNvSpPr>
            <a:spLocks noGrp="1"/>
          </p:cNvSpPr>
          <p:nvPr>
            <p:ph type="title"/>
          </p:nvPr>
        </p:nvSpPr>
        <p:spPr/>
        <p:txBody>
          <a:bodyPr>
            <a:normAutofit/>
          </a:bodyPr>
          <a:lstStyle/>
          <a:p>
            <a:pPr algn="ctr"/>
            <a:r>
              <a:rPr lang="en-US" sz="4400" dirty="0" smtClean="0">
                <a:solidFill>
                  <a:schemeClr val="accent4">
                    <a:lumMod val="75000"/>
                  </a:schemeClr>
                </a:solidFill>
                <a:effectLst/>
              </a:rPr>
              <a:t>Elements of an </a:t>
            </a:r>
            <a:r>
              <a:rPr lang="en-US" sz="4400" dirty="0" err="1" smtClean="0">
                <a:solidFill>
                  <a:schemeClr val="accent4">
                    <a:lumMod val="75000"/>
                  </a:schemeClr>
                </a:solidFill>
                <a:effectLst/>
              </a:rPr>
              <a:t>Ultreya</a:t>
            </a:r>
            <a:endParaRPr lang="en-US" sz="4400" dirty="0">
              <a:solidFill>
                <a:schemeClr val="accent4">
                  <a:lumMod val="75000"/>
                </a:schemeClr>
              </a:solidFill>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5181600"/>
          </a:xfrm>
        </p:spPr>
        <p:txBody>
          <a:bodyPr>
            <a:normAutofit fontScale="92500" lnSpcReduction="20000"/>
          </a:bodyPr>
          <a:lstStyle/>
          <a:p>
            <a:pPr>
              <a:spcAft>
                <a:spcPts val="600"/>
              </a:spcAft>
            </a:pPr>
            <a:r>
              <a:rPr lang="en-US" sz="3200" dirty="0" smtClean="0"/>
              <a:t>Songs, Welcome, Meal Blessing</a:t>
            </a:r>
          </a:p>
          <a:p>
            <a:pPr>
              <a:spcAft>
                <a:spcPts val="600"/>
              </a:spcAft>
            </a:pPr>
            <a:r>
              <a:rPr lang="en-US" sz="3200" dirty="0" smtClean="0"/>
              <a:t>Pot-luck Dinner</a:t>
            </a:r>
          </a:p>
          <a:p>
            <a:pPr>
              <a:spcAft>
                <a:spcPts val="600"/>
              </a:spcAft>
            </a:pPr>
            <a:r>
              <a:rPr lang="en-US" sz="3200" dirty="0" smtClean="0"/>
              <a:t>Songs, then introduce speaker</a:t>
            </a:r>
          </a:p>
          <a:p>
            <a:pPr>
              <a:spcAft>
                <a:spcPts val="600"/>
              </a:spcAft>
            </a:pPr>
            <a:r>
              <a:rPr lang="en-US" sz="3200" dirty="0" smtClean="0"/>
              <a:t>4</a:t>
            </a:r>
            <a:r>
              <a:rPr lang="en-US" sz="3200" baseline="30000" dirty="0" smtClean="0"/>
              <a:t>th</a:t>
            </a:r>
            <a:r>
              <a:rPr lang="en-US" sz="3200" dirty="0" smtClean="0"/>
              <a:t> Day Talk</a:t>
            </a:r>
          </a:p>
          <a:p>
            <a:pPr>
              <a:spcAft>
                <a:spcPts val="600"/>
              </a:spcAft>
            </a:pPr>
            <a:r>
              <a:rPr lang="en-US" sz="3200" dirty="0" smtClean="0"/>
              <a:t>2 Affirmations</a:t>
            </a:r>
          </a:p>
          <a:p>
            <a:pPr>
              <a:spcAft>
                <a:spcPts val="600"/>
              </a:spcAft>
            </a:pPr>
            <a:r>
              <a:rPr lang="en-US" sz="3200" dirty="0" smtClean="0"/>
              <a:t>Grouping</a:t>
            </a:r>
          </a:p>
          <a:p>
            <a:pPr>
              <a:spcAft>
                <a:spcPts val="600"/>
              </a:spcAft>
            </a:pPr>
            <a:r>
              <a:rPr lang="en-US" sz="3200" dirty="0" smtClean="0"/>
              <a:t>[Reflection by a Spiritual Advisor, if present]</a:t>
            </a:r>
          </a:p>
          <a:p>
            <a:pPr>
              <a:spcAft>
                <a:spcPts val="600"/>
              </a:spcAft>
            </a:pPr>
            <a:r>
              <a:rPr lang="en-US" sz="3200" dirty="0" smtClean="0"/>
              <a:t>Announcements</a:t>
            </a:r>
          </a:p>
          <a:p>
            <a:pPr>
              <a:spcAft>
                <a:spcPts val="600"/>
              </a:spcAft>
            </a:pPr>
            <a:r>
              <a:rPr lang="en-US" sz="3200" dirty="0" smtClean="0"/>
              <a:t>Closing Prayer, then Final Song </a:t>
            </a:r>
          </a:p>
          <a:p>
            <a:endParaRPr lang="en-US" dirty="0"/>
          </a:p>
        </p:txBody>
      </p:sp>
      <p:sp>
        <p:nvSpPr>
          <p:cNvPr id="3" name="Title 2"/>
          <p:cNvSpPr>
            <a:spLocks noGrp="1"/>
          </p:cNvSpPr>
          <p:nvPr>
            <p:ph type="title"/>
          </p:nvPr>
        </p:nvSpPr>
        <p:spPr/>
        <p:txBody>
          <a:bodyPr>
            <a:normAutofit/>
          </a:bodyPr>
          <a:lstStyle/>
          <a:p>
            <a:pPr algn="ctr"/>
            <a:r>
              <a:rPr lang="en-US" sz="4400" dirty="0" smtClean="0">
                <a:solidFill>
                  <a:schemeClr val="accent4">
                    <a:lumMod val="75000"/>
                  </a:schemeClr>
                </a:solidFill>
                <a:effectLst/>
              </a:rPr>
              <a:t>Typical OC </a:t>
            </a:r>
            <a:r>
              <a:rPr lang="en-US" sz="4400" dirty="0" err="1" smtClean="0">
                <a:solidFill>
                  <a:schemeClr val="accent4">
                    <a:lumMod val="75000"/>
                  </a:schemeClr>
                </a:solidFill>
                <a:effectLst/>
              </a:rPr>
              <a:t>Ultreya</a:t>
            </a:r>
            <a:endParaRPr lang="en-US" sz="4400" dirty="0">
              <a:solidFill>
                <a:schemeClr val="accent4">
                  <a:lumMod val="75000"/>
                </a:schemeClr>
              </a:solidFill>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767072"/>
          </a:xfrm>
        </p:spPr>
        <p:txBody>
          <a:bodyPr/>
          <a:lstStyle/>
          <a:p>
            <a:pPr>
              <a:spcAft>
                <a:spcPts val="600"/>
              </a:spcAft>
            </a:pPr>
            <a:r>
              <a:rPr lang="en-US" dirty="0" smtClean="0"/>
              <a:t>Talk should be a personal sharing of how the speaker is currently living out their 4</a:t>
            </a:r>
            <a:r>
              <a:rPr lang="en-US" baseline="30000" dirty="0" smtClean="0"/>
              <a:t>th</a:t>
            </a:r>
            <a:r>
              <a:rPr lang="en-US" dirty="0" smtClean="0"/>
              <a:t> Day.</a:t>
            </a:r>
          </a:p>
          <a:p>
            <a:pPr>
              <a:spcAft>
                <a:spcPts val="600"/>
              </a:spcAft>
            </a:pPr>
            <a:r>
              <a:rPr lang="en-US" dirty="0" smtClean="0"/>
              <a:t>“It should share the speaker’s growing union with Christ, growing knowledge of Christ, and how the speaker is bringing others to Christ. It should make us think that evangelization is a natural thing.”</a:t>
            </a:r>
          </a:p>
          <a:p>
            <a:pPr>
              <a:spcAft>
                <a:spcPts val="600"/>
              </a:spcAft>
            </a:pPr>
            <a:r>
              <a:rPr lang="en-US" dirty="0" smtClean="0"/>
              <a:t>Talk should be no longer than 20 minutes</a:t>
            </a:r>
          </a:p>
          <a:p>
            <a:pPr>
              <a:spcAft>
                <a:spcPts val="600"/>
              </a:spcAft>
            </a:pPr>
            <a:r>
              <a:rPr lang="en-US" dirty="0" smtClean="0"/>
              <a:t>A Speaker Guidelines sheet is available. </a:t>
            </a:r>
            <a:endParaRPr lang="en-US" dirty="0"/>
          </a:p>
        </p:txBody>
      </p:sp>
      <p:sp>
        <p:nvSpPr>
          <p:cNvPr id="3" name="Title 2"/>
          <p:cNvSpPr>
            <a:spLocks noGrp="1"/>
          </p:cNvSpPr>
          <p:nvPr>
            <p:ph type="title"/>
          </p:nvPr>
        </p:nvSpPr>
        <p:spPr/>
        <p:txBody>
          <a:bodyPr>
            <a:normAutofit/>
          </a:bodyPr>
          <a:lstStyle/>
          <a:p>
            <a:pPr algn="ctr"/>
            <a:r>
              <a:rPr lang="en-US" sz="4400" dirty="0" smtClean="0">
                <a:solidFill>
                  <a:schemeClr val="accent4">
                    <a:lumMod val="75000"/>
                  </a:schemeClr>
                </a:solidFill>
                <a:effectLst/>
              </a:rPr>
              <a:t>The 4</a:t>
            </a:r>
            <a:r>
              <a:rPr lang="en-US" sz="4400" baseline="30000" dirty="0" smtClean="0">
                <a:solidFill>
                  <a:schemeClr val="accent4">
                    <a:lumMod val="75000"/>
                  </a:schemeClr>
                </a:solidFill>
                <a:effectLst/>
              </a:rPr>
              <a:t>th</a:t>
            </a:r>
            <a:r>
              <a:rPr lang="en-US" sz="4400" dirty="0" smtClean="0">
                <a:solidFill>
                  <a:schemeClr val="accent4">
                    <a:lumMod val="75000"/>
                  </a:schemeClr>
                </a:solidFill>
                <a:effectLst/>
              </a:rPr>
              <a:t> Day Speaker </a:t>
            </a:r>
            <a:endParaRPr lang="en-US" sz="4400" dirty="0">
              <a:solidFill>
                <a:schemeClr val="accent4">
                  <a:lumMod val="75000"/>
                </a:schemeClr>
              </a:solidFill>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953000"/>
          </a:xfrm>
        </p:spPr>
        <p:txBody>
          <a:bodyPr>
            <a:normAutofit lnSpcReduction="10000"/>
          </a:bodyPr>
          <a:lstStyle/>
          <a:p>
            <a:pPr>
              <a:spcAft>
                <a:spcPts val="600"/>
              </a:spcAft>
            </a:pPr>
            <a:r>
              <a:rPr lang="en-US" dirty="0" smtClean="0"/>
              <a:t>Pray for the </a:t>
            </a:r>
            <a:r>
              <a:rPr lang="en-US" dirty="0" err="1" smtClean="0"/>
              <a:t>Ultreya</a:t>
            </a:r>
            <a:r>
              <a:rPr lang="en-US" dirty="0" smtClean="0"/>
              <a:t> and speaker </a:t>
            </a:r>
          </a:p>
          <a:p>
            <a:pPr>
              <a:spcAft>
                <a:spcPts val="600"/>
              </a:spcAft>
            </a:pPr>
            <a:r>
              <a:rPr lang="en-US" dirty="0" smtClean="0"/>
              <a:t>Select a date</a:t>
            </a:r>
          </a:p>
          <a:p>
            <a:pPr>
              <a:lnSpc>
                <a:spcPct val="110000"/>
              </a:lnSpc>
              <a:spcAft>
                <a:spcPts val="600"/>
              </a:spcAft>
            </a:pPr>
            <a:r>
              <a:rPr lang="en-US" dirty="0" smtClean="0"/>
              <a:t>Reserve the meeting place (e.g., Get a date on the parish calendar; include time for setup and cleanup)</a:t>
            </a:r>
          </a:p>
          <a:p>
            <a:pPr>
              <a:lnSpc>
                <a:spcPct val="110000"/>
              </a:lnSpc>
              <a:spcAft>
                <a:spcPts val="600"/>
              </a:spcAft>
            </a:pPr>
            <a:r>
              <a:rPr lang="en-US" dirty="0" smtClean="0"/>
              <a:t>Invite a 4</a:t>
            </a:r>
            <a:r>
              <a:rPr lang="en-US" baseline="30000" dirty="0" smtClean="0"/>
              <a:t>th</a:t>
            </a:r>
            <a:r>
              <a:rPr lang="en-US" dirty="0" smtClean="0"/>
              <a:t> Day Speaker, and send them the Speaker Guidelines</a:t>
            </a:r>
          </a:p>
          <a:p>
            <a:pPr>
              <a:lnSpc>
                <a:spcPct val="110000"/>
              </a:lnSpc>
              <a:spcAft>
                <a:spcPts val="600"/>
              </a:spcAft>
            </a:pPr>
            <a:r>
              <a:rPr lang="en-US" dirty="0" smtClean="0"/>
              <a:t>Create a flyer and send it to the Post Cursillo chairperson (Bernie </a:t>
            </a:r>
            <a:r>
              <a:rPr lang="en-US" dirty="0" err="1" smtClean="0"/>
              <a:t>Ocampo</a:t>
            </a:r>
            <a:r>
              <a:rPr lang="en-US" dirty="0" smtClean="0"/>
              <a:t>)</a:t>
            </a:r>
          </a:p>
          <a:p>
            <a:pPr>
              <a:spcAft>
                <a:spcPts val="600"/>
              </a:spcAft>
            </a:pPr>
            <a:r>
              <a:rPr lang="en-US" dirty="0" smtClean="0"/>
              <a:t>Send reminder/flyer to parish e-mail list</a:t>
            </a:r>
          </a:p>
          <a:p>
            <a:pPr>
              <a:spcAft>
                <a:spcPts val="600"/>
              </a:spcAft>
            </a:pPr>
            <a:endParaRPr lang="en-US" dirty="0" smtClean="0"/>
          </a:p>
        </p:txBody>
      </p:sp>
      <p:sp>
        <p:nvSpPr>
          <p:cNvPr id="2" name="Title 1"/>
          <p:cNvSpPr>
            <a:spLocks noGrp="1"/>
          </p:cNvSpPr>
          <p:nvPr>
            <p:ph type="title"/>
          </p:nvPr>
        </p:nvSpPr>
        <p:spPr/>
        <p:txBody>
          <a:bodyPr>
            <a:normAutofit/>
          </a:bodyPr>
          <a:lstStyle/>
          <a:p>
            <a:pPr algn="ctr"/>
            <a:r>
              <a:rPr lang="en-US" sz="4400" dirty="0" err="1" smtClean="0">
                <a:solidFill>
                  <a:schemeClr val="accent4">
                    <a:lumMod val="75000"/>
                  </a:schemeClr>
                </a:solidFill>
                <a:effectLst/>
              </a:rPr>
              <a:t>Ultreya</a:t>
            </a:r>
            <a:r>
              <a:rPr lang="en-US" sz="4400" dirty="0" smtClean="0">
                <a:solidFill>
                  <a:schemeClr val="accent4">
                    <a:lumMod val="75000"/>
                  </a:schemeClr>
                </a:solidFill>
                <a:effectLst/>
              </a:rPr>
              <a:t> Planning – Part 1</a:t>
            </a:r>
            <a:endParaRPr lang="en-US" sz="4400" dirty="0">
              <a:solidFill>
                <a:schemeClr val="accent4">
                  <a:lumMod val="75000"/>
                </a:schemeClr>
              </a:solidFill>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229600" cy="4953000"/>
          </a:xfrm>
        </p:spPr>
        <p:txBody>
          <a:bodyPr>
            <a:noAutofit/>
          </a:bodyPr>
          <a:lstStyle/>
          <a:p>
            <a:pPr>
              <a:lnSpc>
                <a:spcPct val="110000"/>
              </a:lnSpc>
              <a:spcAft>
                <a:spcPts val="600"/>
              </a:spcAft>
            </a:pPr>
            <a:r>
              <a:rPr lang="en-US" sz="2600" dirty="0" smtClean="0"/>
              <a:t>Recruit someone to introduce the speaker, or get to know them enough to do it yourself</a:t>
            </a:r>
          </a:p>
          <a:p>
            <a:pPr>
              <a:lnSpc>
                <a:spcPct val="110000"/>
              </a:lnSpc>
              <a:spcAft>
                <a:spcPts val="600"/>
              </a:spcAft>
            </a:pPr>
            <a:r>
              <a:rPr lang="en-US" sz="2600" dirty="0" smtClean="0"/>
              <a:t>Recruit musicians</a:t>
            </a:r>
          </a:p>
          <a:p>
            <a:pPr>
              <a:lnSpc>
                <a:spcPct val="110000"/>
              </a:lnSpc>
              <a:spcAft>
                <a:spcPts val="600"/>
              </a:spcAft>
            </a:pPr>
            <a:r>
              <a:rPr lang="en-US" sz="2600" dirty="0" smtClean="0"/>
              <a:t>Invite priests and deacons</a:t>
            </a:r>
          </a:p>
          <a:p>
            <a:pPr>
              <a:lnSpc>
                <a:spcPct val="110000"/>
              </a:lnSpc>
              <a:spcAft>
                <a:spcPts val="600"/>
              </a:spcAft>
            </a:pPr>
            <a:r>
              <a:rPr lang="en-US" sz="2600" dirty="0" smtClean="0"/>
              <a:t>Recruit people to help with setup and cleanup, perhaps some to serve as kitchen angels</a:t>
            </a:r>
          </a:p>
          <a:p>
            <a:pPr>
              <a:lnSpc>
                <a:spcPct val="110000"/>
              </a:lnSpc>
              <a:spcAft>
                <a:spcPts val="600"/>
              </a:spcAft>
            </a:pPr>
            <a:r>
              <a:rPr lang="en-US" sz="2600" dirty="0" smtClean="0"/>
              <a:t>Find out parish policies and procedures for use of the facilities; get training, if required</a:t>
            </a:r>
          </a:p>
          <a:p>
            <a:pPr>
              <a:lnSpc>
                <a:spcPct val="110000"/>
              </a:lnSpc>
              <a:spcAft>
                <a:spcPts val="600"/>
              </a:spcAft>
            </a:pPr>
            <a:r>
              <a:rPr lang="en-US" sz="2600" dirty="0" smtClean="0"/>
              <a:t>Submit bulletin notice, if desired</a:t>
            </a:r>
          </a:p>
        </p:txBody>
      </p:sp>
      <p:sp>
        <p:nvSpPr>
          <p:cNvPr id="2" name="Title 1"/>
          <p:cNvSpPr>
            <a:spLocks noGrp="1"/>
          </p:cNvSpPr>
          <p:nvPr>
            <p:ph type="title"/>
          </p:nvPr>
        </p:nvSpPr>
        <p:spPr/>
        <p:txBody>
          <a:bodyPr>
            <a:normAutofit/>
          </a:bodyPr>
          <a:lstStyle/>
          <a:p>
            <a:pPr algn="ctr"/>
            <a:r>
              <a:rPr lang="en-US" sz="4400" dirty="0" err="1" smtClean="0">
                <a:solidFill>
                  <a:schemeClr val="accent4">
                    <a:lumMod val="75000"/>
                  </a:schemeClr>
                </a:solidFill>
                <a:effectLst/>
              </a:rPr>
              <a:t>Ultreya</a:t>
            </a:r>
            <a:r>
              <a:rPr lang="en-US" sz="4400" dirty="0" smtClean="0">
                <a:solidFill>
                  <a:schemeClr val="accent4">
                    <a:lumMod val="75000"/>
                  </a:schemeClr>
                </a:solidFill>
                <a:effectLst/>
              </a:rPr>
              <a:t> Planning – Part 2</a:t>
            </a:r>
            <a:endParaRPr lang="en-US" sz="4400" dirty="0">
              <a:solidFill>
                <a:schemeClr val="accent4">
                  <a:lumMod val="75000"/>
                </a:schemeClr>
              </a:solidFill>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spcAft>
                <a:spcPts val="600"/>
              </a:spcAft>
            </a:pPr>
            <a:r>
              <a:rPr lang="en-US" sz="2600" dirty="0" smtClean="0"/>
              <a:t>Get supplies and decorations</a:t>
            </a:r>
          </a:p>
          <a:p>
            <a:pPr>
              <a:spcAft>
                <a:spcPts val="600"/>
              </a:spcAft>
            </a:pPr>
            <a:r>
              <a:rPr lang="en-US" sz="2600" dirty="0" smtClean="0"/>
              <a:t>Prepare handouts and sign-in sheet</a:t>
            </a:r>
          </a:p>
          <a:p>
            <a:pPr>
              <a:spcAft>
                <a:spcPts val="600"/>
              </a:spcAft>
            </a:pPr>
            <a:r>
              <a:rPr lang="en-US" sz="2600" dirty="0" smtClean="0"/>
              <a:t>Prepare agenda and list of announcements</a:t>
            </a:r>
          </a:p>
          <a:p>
            <a:pPr>
              <a:spcAft>
                <a:spcPts val="600"/>
              </a:spcAft>
            </a:pPr>
            <a:r>
              <a:rPr lang="en-US" sz="2600" dirty="0" smtClean="0"/>
              <a:t>Make or obtain posters and signs</a:t>
            </a:r>
          </a:p>
          <a:p>
            <a:pPr>
              <a:spcAft>
                <a:spcPts val="600"/>
              </a:spcAft>
            </a:pPr>
            <a:r>
              <a:rPr lang="en-US" sz="2600" dirty="0" smtClean="0"/>
              <a:t>Arrange childcare place and personnel, if desired</a:t>
            </a:r>
          </a:p>
          <a:p>
            <a:pPr>
              <a:spcAft>
                <a:spcPts val="600"/>
              </a:spcAft>
            </a:pPr>
            <a:r>
              <a:rPr lang="en-US" sz="2600" dirty="0" smtClean="0"/>
              <a:t>Prepare </a:t>
            </a:r>
            <a:r>
              <a:rPr lang="en-US" sz="2600" dirty="0" err="1" smtClean="0"/>
              <a:t>songsheets</a:t>
            </a:r>
            <a:r>
              <a:rPr lang="en-US" sz="2600" dirty="0" smtClean="0"/>
              <a:t>, if desired</a:t>
            </a:r>
          </a:p>
          <a:p>
            <a:pPr>
              <a:spcAft>
                <a:spcPts val="600"/>
              </a:spcAft>
            </a:pPr>
            <a:r>
              <a:rPr lang="en-US" sz="2600" dirty="0" smtClean="0"/>
              <a:t>Obtain Cursillo car stickers to sell, if desired</a:t>
            </a:r>
          </a:p>
          <a:p>
            <a:endParaRPr lang="en-US" dirty="0"/>
          </a:p>
        </p:txBody>
      </p:sp>
      <p:sp>
        <p:nvSpPr>
          <p:cNvPr id="3" name="Title 2"/>
          <p:cNvSpPr>
            <a:spLocks noGrp="1"/>
          </p:cNvSpPr>
          <p:nvPr>
            <p:ph type="title"/>
          </p:nvPr>
        </p:nvSpPr>
        <p:spPr/>
        <p:txBody>
          <a:bodyPr>
            <a:normAutofit/>
          </a:bodyPr>
          <a:lstStyle/>
          <a:p>
            <a:pPr algn="ctr"/>
            <a:r>
              <a:rPr lang="en-US" sz="4400" dirty="0" err="1" smtClean="0">
                <a:effectLst/>
              </a:rPr>
              <a:t>Ultreya</a:t>
            </a:r>
            <a:r>
              <a:rPr lang="en-US" sz="4400" dirty="0" smtClean="0">
                <a:effectLst/>
              </a:rPr>
              <a:t> Planning – Part 3</a:t>
            </a:r>
            <a:endParaRPr lang="en-US" sz="4400" dirty="0">
              <a:effectLs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3340</TotalTime>
  <Words>2535</Words>
  <Application>Microsoft Office PowerPoint</Application>
  <PresentationFormat>On-screen Show (4:3)</PresentationFormat>
  <Paragraphs>158</Paragraphs>
  <Slides>15</Slides>
  <Notes>12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Ultreya!</vt:lpstr>
      <vt:lpstr>Why Do We Have Ultreyas?</vt:lpstr>
      <vt:lpstr>Why Do We Have Ultreyas?</vt:lpstr>
      <vt:lpstr>Elements of an Ultreya</vt:lpstr>
      <vt:lpstr>Typical OC Ultreya</vt:lpstr>
      <vt:lpstr>The 4th Day Speaker </vt:lpstr>
      <vt:lpstr>Ultreya Planning – Part 1</vt:lpstr>
      <vt:lpstr>Ultreya Planning – Part 2</vt:lpstr>
      <vt:lpstr>Ultreya Planning – Part 3</vt:lpstr>
      <vt:lpstr>Details, Details</vt:lpstr>
      <vt:lpstr>Details, Details – part 2</vt:lpstr>
      <vt:lpstr>On the Day of the Ultreya</vt:lpstr>
      <vt:lpstr>Support from the Secretariat</vt:lpstr>
      <vt:lpstr>Table Discussion Questions</vt:lpstr>
      <vt:lpstr>Was Our Ultreya Successful?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Ultreya!</dc:title>
  <dc:creator>Susan Heffron</dc:creator>
  <cp:lastModifiedBy>Susan Heffron</cp:lastModifiedBy>
  <cp:revision>38</cp:revision>
  <dcterms:created xsi:type="dcterms:W3CDTF">2017-08-09T20:01:26Z</dcterms:created>
  <dcterms:modified xsi:type="dcterms:W3CDTF">2017-08-15T05:02:47Z</dcterms:modified>
</cp:coreProperties>
</file>